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3" r:id="rId7"/>
    <p:sldId id="264" r:id="rId8"/>
    <p:sldId id="272" r:id="rId9"/>
    <p:sldId id="267" r:id="rId10"/>
    <p:sldId id="265" r:id="rId11"/>
    <p:sldId id="266" r:id="rId12"/>
    <p:sldId id="268" r:id="rId13"/>
    <p:sldId id="269" r:id="rId14"/>
    <p:sldId id="270" r:id="rId15"/>
    <p:sldId id="271" r:id="rId16"/>
  </p:sldIdLst>
  <p:sldSz cx="12192000" cy="6858000"/>
  <p:notesSz cx="6858000" cy="9144000"/>
  <p:embeddedFontLst>
    <p:embeddedFont>
      <p:font typeface="맑은 고딕" panose="020B0503020000020004" pitchFamily="50" charset="-127"/>
      <p:regular r:id="rId17"/>
      <p:bold r:id="rId18"/>
    </p:embeddedFont>
    <p:embeddedFont>
      <p:font typeface="페이퍼로지 3 Light" pitchFamily="2" charset="-127"/>
      <p:regular r:id="rId19"/>
    </p:embeddedFont>
    <p:embeddedFont>
      <p:font typeface="페이퍼로지 5 Medium" pitchFamily="2" charset="-127"/>
      <p:regular r:id="rId20"/>
    </p:embeddedFont>
    <p:embeddedFont>
      <p:font typeface="페이퍼로지 8 ExtraBold" pitchFamily="2" charset="-127"/>
      <p:bold r:id="rId21"/>
    </p:embeddedFont>
    <p:embeddedFont>
      <p:font typeface="Adam Bold" panose="02000403000000000000" pitchFamily="2" charset="0"/>
      <p:regular r:id="rId22"/>
    </p:embeddedFont>
    <p:embeddedFont>
      <p:font typeface="LEMON MILK Bold" panose="00000800000000000000" pitchFamily="50" charset="0"/>
      <p:bold r:id="rId23"/>
    </p:embeddedFont>
    <p:embeddedFont>
      <p:font typeface="LEMON MILK Light" panose="00000400000000000000" pitchFamily="50" charset="0"/>
      <p:regular r:id="rId24"/>
    </p:embeddedFont>
    <p:embeddedFont>
      <p:font typeface="LEMON MILK Medium" panose="00000600000000000000" pitchFamily="50" charset="0"/>
      <p:regular r:id="rId2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97132"/>
    <a:srgbClr val="B366FD"/>
    <a:srgbClr val="111319"/>
    <a:srgbClr val="17141E"/>
    <a:srgbClr val="1B1D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02" d="100"/>
          <a:sy n="102" d="100"/>
        </p:scale>
        <p:origin x="95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4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6DFCDB-8773-8148-70E2-E21A84FD90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EF6767A-AAF6-B906-CE1F-10CC679E6C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F1ACC61-C11C-99FD-3D78-027413AC62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BA300-2374-4FDB-A3A3-51083D069121}" type="datetimeFigureOut">
              <a:rPr lang="ko-KR" altLang="en-US" smtClean="0"/>
              <a:t>2025-12-21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56594D0-7C29-BCA5-6988-193E284B35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FC179EA-5046-23D8-A376-5907C8ED3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8D5A9-D068-44C8-9FC4-F9A18C8DBB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57964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327D8A-FB12-9B4C-45EF-E025E7BE1C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D4F9827-436E-CD8A-2855-591CC76CA3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9996628-020F-A725-A7BD-713AC6FBA6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BA300-2374-4FDB-A3A3-51083D069121}" type="datetimeFigureOut">
              <a:rPr lang="ko-KR" altLang="en-US" smtClean="0"/>
              <a:t>2025-12-21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B22E3B3-AFEC-9AA3-DB93-DAC883961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41A4AF4-6564-307B-99F8-75526154B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8D5A9-D068-44C8-9FC4-F9A18C8DBB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27878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6AC47D2-1FCB-0021-62D9-0E2BE53214B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3C9E08E-9726-2C5A-DFBE-3A6D6D1C41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10DCDEB-2281-A05C-F11F-9371E45DE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BA300-2374-4FDB-A3A3-51083D069121}" type="datetimeFigureOut">
              <a:rPr lang="ko-KR" altLang="en-US" smtClean="0"/>
              <a:t>2025-12-21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D6C2897-407C-16B8-D276-12ECCAA527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6235D88-28AC-4246-8371-9D7A1A95A1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8D5A9-D068-44C8-9FC4-F9A18C8DBB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83826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FD5983-F84D-9965-0130-E6ECA0FFB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D4FB683-4560-A6DA-9414-D702EFBCFE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23CD558-2116-25B1-6001-518F426347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BA300-2374-4FDB-A3A3-51083D069121}" type="datetimeFigureOut">
              <a:rPr lang="ko-KR" altLang="en-US" smtClean="0"/>
              <a:t>2025-12-21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86B6B77-E11A-9635-C25A-48BDC40A83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67C1839-FD97-7F65-5E99-3B6F379F8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8D5A9-D068-44C8-9FC4-F9A18C8DBB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60684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722D64-9C92-6C96-0FA7-6F589B2C49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328711F-C40A-3E42-EEF7-A4E77B9222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2C5B032-CEEE-1B9C-07DC-D60DE01A90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BA300-2374-4FDB-A3A3-51083D069121}" type="datetimeFigureOut">
              <a:rPr lang="ko-KR" altLang="en-US" smtClean="0"/>
              <a:t>2025-12-21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2726F16-2CAB-35EA-446A-261D2F4840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80907D6-3FB0-5753-FA26-D60809563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8D5A9-D068-44C8-9FC4-F9A18C8DBB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94446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5C57FF-C655-FA41-1F42-CB77F11FDD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D1C45AA-2896-54F0-0E19-900C6C461C2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677C15D-8EDF-C736-CA3B-1A59D8D999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983D084-571F-376F-0548-0650DC8DE7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BA300-2374-4FDB-A3A3-51083D069121}" type="datetimeFigureOut">
              <a:rPr lang="ko-KR" altLang="en-US" smtClean="0"/>
              <a:t>2025-12-21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4CFEE7C-D2AE-454D-DB22-D9B9C2B207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9A75B0D-A29A-C9D5-B298-CA61EBDB9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8D5A9-D068-44C8-9FC4-F9A18C8DBB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0511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E22FCE-89AD-0C0A-4B9C-73D5B76627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9A526EA-4DBC-5EF7-671E-187CA655E0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037AEB1-9EC3-60BC-9057-08F5329743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637C8FA-29B4-2DAD-9352-4D980F5246F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9284172-C8A6-426A-B711-AF569EF4B1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8660649-832F-A2D4-C6D8-71E8E09B90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BA300-2374-4FDB-A3A3-51083D069121}" type="datetimeFigureOut">
              <a:rPr lang="ko-KR" altLang="en-US" smtClean="0"/>
              <a:t>2025-12-21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E55C6B6-FBAC-BA2D-F105-F3C51120A9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13C48C2-5CE9-0973-5873-7F4D9C287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8D5A9-D068-44C8-9FC4-F9A18C8DBB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71845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0C105C-448E-7F2E-2BE9-5A2D252E21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9788C1B-0051-9E44-C0AB-C9C0A305C3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BA300-2374-4FDB-A3A3-51083D069121}" type="datetimeFigureOut">
              <a:rPr lang="ko-KR" altLang="en-US" smtClean="0"/>
              <a:t>2025-12-21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8EA6F00-97C6-56D5-C5D4-F707B8C4B9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89F3A13-7DB8-3E7D-7624-44506C80F5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8D5A9-D068-44C8-9FC4-F9A18C8DBB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71371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야외, 모험, 하늘, 등반하기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00E8F25-2451-9640-332F-F475A394DA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7500" b="1750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5DB3CD52-DB36-6F3B-1B4E-5DD1CF5EB52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11319">
              <a:alpha val="9372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6C79FF9-09C4-E4C8-4C8C-706E7AB57AAB}"/>
              </a:ext>
            </a:extLst>
          </p:cNvPr>
          <p:cNvSpPr>
            <a:spLocks noGrp="1"/>
          </p:cNvSpPr>
          <p:nvPr userDrawn="1">
            <p:ph type="dt" sz="half" idx="10"/>
          </p:nvPr>
        </p:nvSpPr>
        <p:spPr/>
        <p:txBody>
          <a:bodyPr/>
          <a:lstStyle/>
          <a:p>
            <a:fld id="{DA0BA300-2374-4FDB-A3A3-51083D069121}" type="datetimeFigureOut">
              <a:rPr lang="ko-KR" altLang="en-US" smtClean="0"/>
              <a:t>2025-12-21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13F3D50-8CFE-AB2A-5BEB-A79BD37A5290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79A3A13-2FC2-E69D-A155-9C2BE3749937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64F8D5A9-D068-44C8-9FC4-F9A18C8DBB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80774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B5FF74-EBBD-8C43-D71D-4CE22DDA5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889E33A-90ED-9D85-C219-84816AE032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D9BF597-182D-B91E-55C3-B8F15ADC0C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DBC9D25-B9A8-972B-AE60-D1D742F5CB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BA300-2374-4FDB-A3A3-51083D069121}" type="datetimeFigureOut">
              <a:rPr lang="ko-KR" altLang="en-US" smtClean="0"/>
              <a:t>2025-12-21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3F71AA2-DEA2-2D59-06AE-0D4585A4D9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7C53999-13D6-4F66-BF04-45305243C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8D5A9-D068-44C8-9FC4-F9A18C8DBB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29599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D02F98-8DAC-4E5C-27FD-9241BD20FB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9B6CC85-59D1-8620-C657-E781ABC022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ACB834B-5706-A5AF-712A-D1A4BD3F85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A55B502-2DD6-8493-F4E0-76E4F97D39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BA300-2374-4FDB-A3A3-51083D069121}" type="datetimeFigureOut">
              <a:rPr lang="ko-KR" altLang="en-US" smtClean="0"/>
              <a:t>2025-12-21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E49F2F6-74D4-3DAD-7C30-EA5C5AD7EC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3023129-FE0D-6557-E253-11BA3B0358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8D5A9-D068-44C8-9FC4-F9A18C8DBB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39560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F24C8B7-93B4-1D7D-491A-C0EEDFCC0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7C9CAFD-5D53-875A-BABF-B3A579555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C0B4754-706B-F5CD-908A-53CC496B6C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A0BA300-2374-4FDB-A3A3-51083D069121}" type="datetimeFigureOut">
              <a:rPr lang="ko-KR" altLang="en-US" smtClean="0"/>
              <a:t>2025-12-21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F9FE14B-275E-AF99-04D3-2A61E4A7B7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F36666A-34FE-DDBB-243D-DE45C89828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4F8D5A9-D068-44C8-9FC4-F9A18C8DBB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37854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30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jpg"/><Relationship Id="rId5" Type="http://schemas.openxmlformats.org/officeDocument/2006/relationships/image" Target="../media/image32.jpg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store.steampowered.com/app/2236070/Peaks_of_Yore/" TargetMode="External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18" Type="http://schemas.openxmlformats.org/officeDocument/2006/relationships/image" Target="../media/image17.png"/><Relationship Id="rId3" Type="http://schemas.openxmlformats.org/officeDocument/2006/relationships/image" Target="../media/image3.svg"/><Relationship Id="rId21" Type="http://schemas.openxmlformats.org/officeDocument/2006/relationships/image" Target="../media/image20.pn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17" Type="http://schemas.openxmlformats.org/officeDocument/2006/relationships/image" Target="../media/image16.png"/><Relationship Id="rId2" Type="http://schemas.openxmlformats.org/officeDocument/2006/relationships/image" Target="../media/image2.png"/><Relationship Id="rId16" Type="http://schemas.microsoft.com/office/2007/relationships/hdphoto" Target="../media/hdphoto2.wdp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24" Type="http://schemas.openxmlformats.org/officeDocument/2006/relationships/image" Target="../media/image22.png"/><Relationship Id="rId5" Type="http://schemas.openxmlformats.org/officeDocument/2006/relationships/image" Target="../media/image5.svg"/><Relationship Id="rId15" Type="http://schemas.openxmlformats.org/officeDocument/2006/relationships/image" Target="../media/image15.png"/><Relationship Id="rId23" Type="http://schemas.microsoft.com/office/2007/relationships/hdphoto" Target="../media/hdphoto3.wdp"/><Relationship Id="rId10" Type="http://schemas.openxmlformats.org/officeDocument/2006/relationships/image" Target="../media/image10.png"/><Relationship Id="rId19" Type="http://schemas.openxmlformats.org/officeDocument/2006/relationships/image" Target="../media/image18.png"/><Relationship Id="rId4" Type="http://schemas.openxmlformats.org/officeDocument/2006/relationships/image" Target="../media/image4.png"/><Relationship Id="rId9" Type="http://schemas.openxmlformats.org/officeDocument/2006/relationships/image" Target="../media/image9.svg"/><Relationship Id="rId14" Type="http://schemas.openxmlformats.org/officeDocument/2006/relationships/image" Target="../media/image14.jpeg"/><Relationship Id="rId22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26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jpeg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76924C-45E9-7529-9FD2-DE7D0AA559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래픽 12" descr="게임 컨트롤러 단색으로 채워진">
            <a:extLst>
              <a:ext uri="{FF2B5EF4-FFF2-40B4-BE49-F238E27FC236}">
                <a16:creationId xmlns:a16="http://schemas.microsoft.com/office/drawing/2014/main" id="{D02175FF-7D30-DC5A-4507-AA4079926C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942975" y="489793"/>
            <a:ext cx="247650" cy="24765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D9BA5BB-6C01-189E-5A66-129C62E06639}"/>
              </a:ext>
            </a:extLst>
          </p:cNvPr>
          <p:cNvSpPr txBox="1"/>
          <p:nvPr/>
        </p:nvSpPr>
        <p:spPr>
          <a:xfrm>
            <a:off x="1190625" y="475119"/>
            <a:ext cx="28472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>
                <a:solidFill>
                  <a:schemeClr val="bg2">
                    <a:lumMod val="75000"/>
                  </a:schemeClr>
                </a:solidFill>
                <a:latin typeface="LEMON MILK Medium" panose="00000600000000000000" pitchFamily="50" charset="0"/>
              </a:rPr>
              <a:t>TuKorea</a:t>
            </a:r>
            <a:r>
              <a:rPr lang="en-US" altLang="ko-KR" sz="1200" dirty="0">
                <a:solidFill>
                  <a:schemeClr val="bg2">
                    <a:lumMod val="75000"/>
                  </a:schemeClr>
                </a:solidFill>
                <a:latin typeface="LEMON MILK Medium" panose="00000600000000000000" pitchFamily="50" charset="0"/>
              </a:rPr>
              <a:t> Graduation Project</a:t>
            </a:r>
            <a:endParaRPr lang="ko-KR" altLang="en-US" sz="1200" dirty="0">
              <a:solidFill>
                <a:schemeClr val="bg2">
                  <a:lumMod val="75000"/>
                </a:schemeClr>
              </a:solidFill>
              <a:latin typeface="LEMON MILK Medium" panose="00000600000000000000" pitchFamily="50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C870847-6420-C58A-F8D7-002879C6DB03}"/>
              </a:ext>
            </a:extLst>
          </p:cNvPr>
          <p:cNvSpPr/>
          <p:nvPr/>
        </p:nvSpPr>
        <p:spPr>
          <a:xfrm>
            <a:off x="942975" y="1628774"/>
            <a:ext cx="85725" cy="3038475"/>
          </a:xfrm>
          <a:prstGeom prst="rect">
            <a:avLst/>
          </a:prstGeom>
          <a:solidFill>
            <a:srgbClr val="B366FD"/>
          </a:solidFill>
          <a:ln>
            <a:noFill/>
          </a:ln>
          <a:effectLst>
            <a:outerShdw blurRad="127000" sx="104000" sy="104000" algn="ctr" rotWithShape="0">
              <a:srgbClr val="B366FD">
                <a:alpha val="7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2F8EE71-E431-04DA-1D6F-E094AF4FB15E}"/>
              </a:ext>
            </a:extLst>
          </p:cNvPr>
          <p:cNvSpPr txBox="1"/>
          <p:nvPr/>
        </p:nvSpPr>
        <p:spPr>
          <a:xfrm>
            <a:off x="1190625" y="2028825"/>
            <a:ext cx="5189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B366FD"/>
                </a:solidFill>
                <a:latin typeface="LEMON MILK Bold" panose="00000800000000000000" pitchFamily="50" charset="0"/>
              </a:rPr>
              <a:t>1</a:t>
            </a:r>
            <a:r>
              <a:rPr lang="en-US" altLang="ko-KR" baseline="30000" dirty="0">
                <a:solidFill>
                  <a:srgbClr val="B366FD"/>
                </a:solidFill>
                <a:latin typeface="LEMON MILK Bold" panose="00000800000000000000" pitchFamily="50" charset="0"/>
              </a:rPr>
              <a:t>st</a:t>
            </a:r>
            <a:r>
              <a:rPr lang="en-US" altLang="ko-KR" dirty="0">
                <a:solidFill>
                  <a:srgbClr val="B366FD"/>
                </a:solidFill>
                <a:latin typeface="LEMON MILK Bold" panose="00000800000000000000" pitchFamily="50" charset="0"/>
              </a:rPr>
              <a:t> Person cosmic horror climbing</a:t>
            </a:r>
            <a:endParaRPr lang="ko-KR" altLang="en-US" dirty="0">
              <a:solidFill>
                <a:srgbClr val="B366FD"/>
              </a:solidFill>
              <a:latin typeface="LEMON MILK Bold" panose="00000800000000000000" pitchFamily="50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1D685A2-657F-98A5-01B6-3A152230E9D7}"/>
              </a:ext>
            </a:extLst>
          </p:cNvPr>
          <p:cNvSpPr txBox="1"/>
          <p:nvPr/>
        </p:nvSpPr>
        <p:spPr>
          <a:xfrm>
            <a:off x="1190625" y="2314575"/>
            <a:ext cx="592502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dirty="0">
                <a:solidFill>
                  <a:schemeClr val="bg1"/>
                </a:solidFill>
                <a:latin typeface="LEMON MILK Bold" panose="00000800000000000000" pitchFamily="50" charset="0"/>
              </a:rPr>
              <a:t>Downfall</a:t>
            </a:r>
            <a:endParaRPr lang="ko-KR" altLang="en-US" sz="7200" dirty="0">
              <a:solidFill>
                <a:schemeClr val="bg1"/>
              </a:solidFill>
              <a:latin typeface="LEMON MILK Bold" panose="00000800000000000000" pitchFamily="50" charset="0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6290463-E520-8D98-D96C-75560224D8EB}"/>
              </a:ext>
            </a:extLst>
          </p:cNvPr>
          <p:cNvGrpSpPr/>
          <p:nvPr/>
        </p:nvGrpSpPr>
        <p:grpSpPr>
          <a:xfrm>
            <a:off x="11249025" y="3429000"/>
            <a:ext cx="2371725" cy="4216242"/>
            <a:chOff x="11249025" y="3429000"/>
            <a:chExt cx="2371725" cy="4216242"/>
          </a:xfrm>
        </p:grpSpPr>
        <p:sp>
          <p:nvSpPr>
            <p:cNvPr id="22" name="원호 21">
              <a:extLst>
                <a:ext uri="{FF2B5EF4-FFF2-40B4-BE49-F238E27FC236}">
                  <a16:creationId xmlns:a16="http://schemas.microsoft.com/office/drawing/2014/main" id="{7911CB58-3895-C85E-3C23-83B52B605E69}"/>
                </a:ext>
              </a:extLst>
            </p:cNvPr>
            <p:cNvSpPr/>
            <p:nvPr/>
          </p:nvSpPr>
          <p:spPr>
            <a:xfrm flipH="1">
              <a:off x="11249025" y="3429000"/>
              <a:ext cx="2143125" cy="4044434"/>
            </a:xfrm>
            <a:prstGeom prst="arc">
              <a:avLst>
                <a:gd name="adj1" fmla="val 16200000"/>
                <a:gd name="adj2" fmla="val 3661940"/>
              </a:avLst>
            </a:prstGeom>
            <a:ln>
              <a:solidFill>
                <a:srgbClr val="B366FD">
                  <a:alpha val="50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원호 22">
              <a:extLst>
                <a:ext uri="{FF2B5EF4-FFF2-40B4-BE49-F238E27FC236}">
                  <a16:creationId xmlns:a16="http://schemas.microsoft.com/office/drawing/2014/main" id="{3A48E296-A92D-6A29-82B6-7A0B8EDB9674}"/>
                </a:ext>
              </a:extLst>
            </p:cNvPr>
            <p:cNvSpPr/>
            <p:nvPr/>
          </p:nvSpPr>
          <p:spPr>
            <a:xfrm flipH="1">
              <a:off x="11363325" y="3514904"/>
              <a:ext cx="2143125" cy="4044434"/>
            </a:xfrm>
            <a:prstGeom prst="arc">
              <a:avLst>
                <a:gd name="adj1" fmla="val 16200000"/>
                <a:gd name="adj2" fmla="val 3661940"/>
              </a:avLst>
            </a:prstGeom>
            <a:ln>
              <a:solidFill>
                <a:srgbClr val="B366FD">
                  <a:alpha val="50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원호 23">
              <a:extLst>
                <a:ext uri="{FF2B5EF4-FFF2-40B4-BE49-F238E27FC236}">
                  <a16:creationId xmlns:a16="http://schemas.microsoft.com/office/drawing/2014/main" id="{619B7C41-63D2-7458-4EBC-AEB0C33CAD47}"/>
                </a:ext>
              </a:extLst>
            </p:cNvPr>
            <p:cNvSpPr/>
            <p:nvPr/>
          </p:nvSpPr>
          <p:spPr>
            <a:xfrm flipH="1">
              <a:off x="11477625" y="3600808"/>
              <a:ext cx="2143125" cy="4044434"/>
            </a:xfrm>
            <a:prstGeom prst="arc">
              <a:avLst>
                <a:gd name="adj1" fmla="val 16200000"/>
                <a:gd name="adj2" fmla="val 3661940"/>
              </a:avLst>
            </a:prstGeom>
            <a:ln>
              <a:solidFill>
                <a:srgbClr val="B366FD">
                  <a:alpha val="50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AB349F4A-A74A-92E8-903D-A995D203C7EE}"/>
              </a:ext>
            </a:extLst>
          </p:cNvPr>
          <p:cNvGrpSpPr/>
          <p:nvPr/>
        </p:nvGrpSpPr>
        <p:grpSpPr>
          <a:xfrm rot="17835371">
            <a:off x="10672308" y="-1090983"/>
            <a:ext cx="2371725" cy="4216242"/>
            <a:chOff x="11477625" y="580310"/>
            <a:chExt cx="2371725" cy="4216242"/>
          </a:xfrm>
        </p:grpSpPr>
        <p:sp>
          <p:nvSpPr>
            <p:cNvPr id="25" name="원호 24">
              <a:extLst>
                <a:ext uri="{FF2B5EF4-FFF2-40B4-BE49-F238E27FC236}">
                  <a16:creationId xmlns:a16="http://schemas.microsoft.com/office/drawing/2014/main" id="{A6B74745-45FF-94B4-06D6-C153480967C5}"/>
                </a:ext>
              </a:extLst>
            </p:cNvPr>
            <p:cNvSpPr/>
            <p:nvPr/>
          </p:nvSpPr>
          <p:spPr>
            <a:xfrm rot="746693" flipH="1">
              <a:off x="11477625" y="580310"/>
              <a:ext cx="2143125" cy="4044434"/>
            </a:xfrm>
            <a:prstGeom prst="arc">
              <a:avLst>
                <a:gd name="adj1" fmla="val 16200000"/>
                <a:gd name="adj2" fmla="val 3661940"/>
              </a:avLst>
            </a:prstGeom>
            <a:ln>
              <a:solidFill>
                <a:srgbClr val="B366FD">
                  <a:alpha val="50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원호 25">
              <a:extLst>
                <a:ext uri="{FF2B5EF4-FFF2-40B4-BE49-F238E27FC236}">
                  <a16:creationId xmlns:a16="http://schemas.microsoft.com/office/drawing/2014/main" id="{E0175A69-9FD0-F423-F721-B0CA2D378EAA}"/>
                </a:ext>
              </a:extLst>
            </p:cNvPr>
            <p:cNvSpPr/>
            <p:nvPr/>
          </p:nvSpPr>
          <p:spPr>
            <a:xfrm rot="746693" flipH="1">
              <a:off x="11591925" y="666214"/>
              <a:ext cx="2143125" cy="4044434"/>
            </a:xfrm>
            <a:prstGeom prst="arc">
              <a:avLst>
                <a:gd name="adj1" fmla="val 16200000"/>
                <a:gd name="adj2" fmla="val 3661940"/>
              </a:avLst>
            </a:prstGeom>
            <a:ln>
              <a:solidFill>
                <a:srgbClr val="B366FD">
                  <a:alpha val="50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원호 26">
              <a:extLst>
                <a:ext uri="{FF2B5EF4-FFF2-40B4-BE49-F238E27FC236}">
                  <a16:creationId xmlns:a16="http://schemas.microsoft.com/office/drawing/2014/main" id="{D101E89D-2006-A4E6-9DDB-D362BD61126B}"/>
                </a:ext>
              </a:extLst>
            </p:cNvPr>
            <p:cNvSpPr/>
            <p:nvPr/>
          </p:nvSpPr>
          <p:spPr>
            <a:xfrm rot="746693" flipH="1">
              <a:off x="11706225" y="752118"/>
              <a:ext cx="2143125" cy="4044434"/>
            </a:xfrm>
            <a:prstGeom prst="arc">
              <a:avLst>
                <a:gd name="adj1" fmla="val 16200000"/>
                <a:gd name="adj2" fmla="val 3661940"/>
              </a:avLst>
            </a:prstGeom>
            <a:ln>
              <a:solidFill>
                <a:srgbClr val="B366FD">
                  <a:alpha val="50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2A3EE2CE-FD33-9927-C717-A82B6A37AA42}"/>
              </a:ext>
            </a:extLst>
          </p:cNvPr>
          <p:cNvSpPr txBox="1"/>
          <p:nvPr/>
        </p:nvSpPr>
        <p:spPr>
          <a:xfrm>
            <a:off x="1190625" y="3416142"/>
            <a:ext cx="24865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2">
                    <a:lumMod val="75000"/>
                  </a:schemeClr>
                </a:solidFill>
                <a:latin typeface="페이퍼로지 8 ExtraBold" pitchFamily="2" charset="-127"/>
                <a:ea typeface="페이퍼로지 8 ExtraBold" pitchFamily="2" charset="-127"/>
              </a:rPr>
              <a:t>광기의 등반과 추락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C5108EB-6C51-185A-C723-7D1200E67FE5}"/>
              </a:ext>
            </a:extLst>
          </p:cNvPr>
          <p:cNvSpPr txBox="1"/>
          <p:nvPr/>
        </p:nvSpPr>
        <p:spPr>
          <a:xfrm>
            <a:off x="1190625" y="3877807"/>
            <a:ext cx="25378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LEMON MILK Light" panose="00000400000000000000" pitchFamily="50" charset="0"/>
                <a:ea typeface="페이퍼로지 8 ExtraBold" pitchFamily="2" charset="-127"/>
              </a:rPr>
              <a:t>When the madness rise</a:t>
            </a:r>
            <a:endParaRPr lang="ko-KR" altLang="en-US" sz="1400" dirty="0">
              <a:solidFill>
                <a:schemeClr val="bg2">
                  <a:lumMod val="50000"/>
                </a:schemeClr>
              </a:solidFill>
              <a:latin typeface="LEMON MILK Light" panose="00000400000000000000" pitchFamily="50" charset="0"/>
              <a:ea typeface="페이퍼로지 8 ExtraBold" pitchFamily="2" charset="-127"/>
            </a:endParaRPr>
          </a:p>
        </p:txBody>
      </p:sp>
      <p:graphicFrame>
        <p:nvGraphicFramePr>
          <p:cNvPr id="33" name="표 32">
            <a:extLst>
              <a:ext uri="{FF2B5EF4-FFF2-40B4-BE49-F238E27FC236}">
                <a16:creationId xmlns:a16="http://schemas.microsoft.com/office/drawing/2014/main" id="{7EF9B08F-DA36-1F62-7845-EB409677E5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5256974"/>
              </p:ext>
            </p:extLst>
          </p:nvPr>
        </p:nvGraphicFramePr>
        <p:xfrm>
          <a:off x="1028700" y="5461376"/>
          <a:ext cx="6086944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0625">
                  <a:extLst>
                    <a:ext uri="{9D8B030D-6E8A-4147-A177-3AD203B41FA5}">
                      <a16:colId xmlns:a16="http://schemas.microsoft.com/office/drawing/2014/main" val="2997944019"/>
                    </a:ext>
                  </a:extLst>
                </a:gridCol>
                <a:gridCol w="1857375">
                  <a:extLst>
                    <a:ext uri="{9D8B030D-6E8A-4147-A177-3AD203B41FA5}">
                      <a16:colId xmlns:a16="http://schemas.microsoft.com/office/drawing/2014/main" val="2036549633"/>
                    </a:ext>
                  </a:extLst>
                </a:gridCol>
                <a:gridCol w="1743075">
                  <a:extLst>
                    <a:ext uri="{9D8B030D-6E8A-4147-A177-3AD203B41FA5}">
                      <a16:colId xmlns:a16="http://schemas.microsoft.com/office/drawing/2014/main" val="988916067"/>
                    </a:ext>
                  </a:extLst>
                </a:gridCol>
                <a:gridCol w="1295869">
                  <a:extLst>
                    <a:ext uri="{9D8B030D-6E8A-4147-A177-3AD203B41FA5}">
                      <a16:colId xmlns:a16="http://schemas.microsoft.com/office/drawing/2014/main" val="295548134"/>
                    </a:ext>
                  </a:extLst>
                </a:gridCol>
              </a:tblGrid>
              <a:tr h="24129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rgbClr val="B366FD"/>
                          </a:solidFill>
                          <a:latin typeface="LEMON MILK Bold" panose="00000800000000000000" pitchFamily="50" charset="0"/>
                        </a:rPr>
                        <a:t>Team</a:t>
                      </a:r>
                      <a:endParaRPr lang="ko-KR" altLang="en-US" sz="1000" dirty="0">
                        <a:solidFill>
                          <a:srgbClr val="B366FD"/>
                        </a:solidFill>
                        <a:latin typeface="LEMON MILK Bold" panose="00000800000000000000" pitchFamily="50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rgbClr val="B366FD"/>
                          </a:solidFill>
                          <a:latin typeface="LEMON MILK Bold" panose="00000800000000000000" pitchFamily="50" charset="0"/>
                        </a:rPr>
                        <a:t>Period</a:t>
                      </a:r>
                      <a:endParaRPr lang="ko-KR" altLang="en-US" sz="1000" dirty="0">
                        <a:solidFill>
                          <a:srgbClr val="B366FD"/>
                        </a:solidFill>
                        <a:latin typeface="LEMON MILK Bold" panose="00000800000000000000" pitchFamily="50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rgbClr val="B366FD"/>
                          </a:solidFill>
                          <a:latin typeface="LEMON MILK Bold" panose="00000800000000000000" pitchFamily="50" charset="0"/>
                        </a:rPr>
                        <a:t>Engine</a:t>
                      </a:r>
                      <a:endParaRPr lang="ko-KR" altLang="en-US" sz="1000" dirty="0">
                        <a:solidFill>
                          <a:srgbClr val="B366FD"/>
                        </a:solidFill>
                        <a:latin typeface="LEMON MILK Bold" panose="00000800000000000000" pitchFamily="50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rgbClr val="B366FD"/>
                          </a:solidFill>
                          <a:latin typeface="LEMON MILK Bold" panose="00000800000000000000" pitchFamily="50" charset="0"/>
                        </a:rPr>
                        <a:t>Platform</a:t>
                      </a:r>
                      <a:endParaRPr lang="ko-KR" altLang="en-US" sz="1000" dirty="0">
                        <a:solidFill>
                          <a:srgbClr val="B366FD"/>
                        </a:solidFill>
                        <a:latin typeface="LEMON MILK Bold" panose="00000800000000000000" pitchFamily="50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5783964"/>
                  </a:ext>
                </a:extLst>
              </a:tr>
              <a:tr h="24129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Team PRP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페이퍼로지 3 Light" pitchFamily="2" charset="-127"/>
                        <a:ea typeface="페이퍼로지 3 Light" pitchFamily="2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2025.12.23~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페이퍼로지 3 Light" pitchFamily="2" charset="-127"/>
                        <a:ea typeface="페이퍼로지 3 Light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Unreal Engine 5.6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페이퍼로지 3 Light" pitchFamily="2" charset="-127"/>
                        <a:ea typeface="페이퍼로지 3 Light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PC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페이퍼로지 3 Light" pitchFamily="2" charset="-127"/>
                        <a:ea typeface="페이퍼로지 3 Light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90775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50545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7E3354-0271-63D5-AC31-D29159F8AF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래픽 12" descr="게임 컨트롤러 단색으로 채워진">
            <a:extLst>
              <a:ext uri="{FF2B5EF4-FFF2-40B4-BE49-F238E27FC236}">
                <a16:creationId xmlns:a16="http://schemas.microsoft.com/office/drawing/2014/main" id="{9EBCA565-8DA1-F2FB-B100-B6108B21C4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942975" y="489793"/>
            <a:ext cx="247650" cy="24765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C9F2526-1EC8-DF4B-C6A5-2C336F089BDF}"/>
              </a:ext>
            </a:extLst>
          </p:cNvPr>
          <p:cNvSpPr txBox="1"/>
          <p:nvPr/>
        </p:nvSpPr>
        <p:spPr>
          <a:xfrm>
            <a:off x="1190625" y="475119"/>
            <a:ext cx="28472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>
                <a:solidFill>
                  <a:schemeClr val="bg2">
                    <a:lumMod val="75000"/>
                  </a:schemeClr>
                </a:solidFill>
                <a:latin typeface="LEMON MILK Medium" panose="00000600000000000000" pitchFamily="50" charset="0"/>
              </a:rPr>
              <a:t>TuKorea</a:t>
            </a:r>
            <a:r>
              <a:rPr lang="en-US" altLang="ko-KR" sz="1200" dirty="0">
                <a:solidFill>
                  <a:schemeClr val="bg2">
                    <a:lumMod val="75000"/>
                  </a:schemeClr>
                </a:solidFill>
                <a:latin typeface="LEMON MILK Medium" panose="00000600000000000000" pitchFamily="50" charset="0"/>
              </a:rPr>
              <a:t> Graduation Project</a:t>
            </a:r>
            <a:endParaRPr lang="ko-KR" altLang="en-US" sz="1200" dirty="0">
              <a:solidFill>
                <a:schemeClr val="bg2">
                  <a:lumMod val="75000"/>
                </a:schemeClr>
              </a:solidFill>
              <a:latin typeface="LEMON MILK Medium" panose="00000600000000000000" pitchFamily="50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E0F4704-5F35-7A54-437E-EFF278AA82C5}"/>
              </a:ext>
            </a:extLst>
          </p:cNvPr>
          <p:cNvSpPr/>
          <p:nvPr/>
        </p:nvSpPr>
        <p:spPr>
          <a:xfrm>
            <a:off x="942975" y="1057274"/>
            <a:ext cx="85725" cy="1260000"/>
          </a:xfrm>
          <a:prstGeom prst="rect">
            <a:avLst/>
          </a:prstGeom>
          <a:solidFill>
            <a:srgbClr val="B366FD"/>
          </a:solidFill>
          <a:ln>
            <a:noFill/>
          </a:ln>
          <a:effectLst>
            <a:outerShdw blurRad="127000" sx="104000" sy="104000" algn="ctr" rotWithShape="0">
              <a:srgbClr val="B366FD">
                <a:alpha val="7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73C3A449-1F75-D91F-0EF0-86BA12A787FD}"/>
              </a:ext>
            </a:extLst>
          </p:cNvPr>
          <p:cNvGrpSpPr/>
          <p:nvPr/>
        </p:nvGrpSpPr>
        <p:grpSpPr>
          <a:xfrm>
            <a:off x="9433767" y="2716196"/>
            <a:ext cx="5212119" cy="6652329"/>
            <a:chOff x="9433767" y="2716196"/>
            <a:chExt cx="5212119" cy="6652329"/>
          </a:xfrm>
        </p:grpSpPr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243B9BB6-0FF0-04D3-8085-1740F238EA19}"/>
                </a:ext>
              </a:extLst>
            </p:cNvPr>
            <p:cNvGrpSpPr/>
            <p:nvPr/>
          </p:nvGrpSpPr>
          <p:grpSpPr>
            <a:xfrm rot="2685813">
              <a:off x="9433767" y="4412120"/>
              <a:ext cx="3120551" cy="4956405"/>
              <a:chOff x="11249025" y="3429000"/>
              <a:chExt cx="2371725" cy="4216242"/>
            </a:xfrm>
          </p:grpSpPr>
          <p:sp>
            <p:nvSpPr>
              <p:cNvPr id="22" name="원호 21">
                <a:extLst>
                  <a:ext uri="{FF2B5EF4-FFF2-40B4-BE49-F238E27FC236}">
                    <a16:creationId xmlns:a16="http://schemas.microsoft.com/office/drawing/2014/main" id="{3F204F7D-E2FC-73BC-5A12-1FE827B53E3F}"/>
                  </a:ext>
                </a:extLst>
              </p:cNvPr>
              <p:cNvSpPr/>
              <p:nvPr/>
            </p:nvSpPr>
            <p:spPr>
              <a:xfrm flipH="1">
                <a:off x="11249025" y="3429000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원호 22">
                <a:extLst>
                  <a:ext uri="{FF2B5EF4-FFF2-40B4-BE49-F238E27FC236}">
                    <a16:creationId xmlns:a16="http://schemas.microsoft.com/office/drawing/2014/main" id="{5F456015-D710-F23C-FBEF-94C73CB9BB69}"/>
                  </a:ext>
                </a:extLst>
              </p:cNvPr>
              <p:cNvSpPr/>
              <p:nvPr/>
            </p:nvSpPr>
            <p:spPr>
              <a:xfrm flipH="1">
                <a:off x="11363325" y="3514904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원호 23">
                <a:extLst>
                  <a:ext uri="{FF2B5EF4-FFF2-40B4-BE49-F238E27FC236}">
                    <a16:creationId xmlns:a16="http://schemas.microsoft.com/office/drawing/2014/main" id="{D762AFB0-700B-ADA8-FE6A-EF14372ED409}"/>
                  </a:ext>
                </a:extLst>
              </p:cNvPr>
              <p:cNvSpPr/>
              <p:nvPr/>
            </p:nvSpPr>
            <p:spPr>
              <a:xfrm flipH="1">
                <a:off x="11477625" y="3600808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4BCA19BE-EBAD-FF15-9E77-C311A2074F69}"/>
                </a:ext>
              </a:extLst>
            </p:cNvPr>
            <p:cNvGrpSpPr/>
            <p:nvPr/>
          </p:nvGrpSpPr>
          <p:grpSpPr>
            <a:xfrm rot="20521184">
              <a:off x="11425641" y="2716196"/>
              <a:ext cx="3220245" cy="5316662"/>
              <a:chOff x="11477625" y="580310"/>
              <a:chExt cx="2371725" cy="4216242"/>
            </a:xfrm>
          </p:grpSpPr>
          <p:sp>
            <p:nvSpPr>
              <p:cNvPr id="25" name="원호 24">
                <a:extLst>
                  <a:ext uri="{FF2B5EF4-FFF2-40B4-BE49-F238E27FC236}">
                    <a16:creationId xmlns:a16="http://schemas.microsoft.com/office/drawing/2014/main" id="{C705B644-9B7A-8517-A18C-2377329BDD22}"/>
                  </a:ext>
                </a:extLst>
              </p:cNvPr>
              <p:cNvSpPr/>
              <p:nvPr/>
            </p:nvSpPr>
            <p:spPr>
              <a:xfrm rot="746693" flipH="1">
                <a:off x="11477625" y="580310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원호 25">
                <a:extLst>
                  <a:ext uri="{FF2B5EF4-FFF2-40B4-BE49-F238E27FC236}">
                    <a16:creationId xmlns:a16="http://schemas.microsoft.com/office/drawing/2014/main" id="{1154A22A-5F86-0D74-C586-11450575CC93}"/>
                  </a:ext>
                </a:extLst>
              </p:cNvPr>
              <p:cNvSpPr/>
              <p:nvPr/>
            </p:nvSpPr>
            <p:spPr>
              <a:xfrm rot="746693" flipH="1">
                <a:off x="11591925" y="666214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원호 26">
                <a:extLst>
                  <a:ext uri="{FF2B5EF4-FFF2-40B4-BE49-F238E27FC236}">
                    <a16:creationId xmlns:a16="http://schemas.microsoft.com/office/drawing/2014/main" id="{1F851153-D815-0371-673A-DDA5795B894D}"/>
                  </a:ext>
                </a:extLst>
              </p:cNvPr>
              <p:cNvSpPr/>
              <p:nvPr/>
            </p:nvSpPr>
            <p:spPr>
              <a:xfrm rot="746693" flipH="1">
                <a:off x="11706225" y="752118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727DF61-95C8-48E8-9F29-E9195402877C}"/>
              </a:ext>
            </a:extLst>
          </p:cNvPr>
          <p:cNvSpPr txBox="1"/>
          <p:nvPr/>
        </p:nvSpPr>
        <p:spPr>
          <a:xfrm>
            <a:off x="1157412" y="1025555"/>
            <a:ext cx="300915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  <a:latin typeface="페이퍼로지 8 ExtraBold" pitchFamily="2" charset="-127"/>
                <a:ea typeface="페이퍼로지 8 ExtraBold" pitchFamily="2" charset="-127"/>
              </a:rPr>
              <a:t>게임 소개</a:t>
            </a:r>
            <a:endParaRPr lang="en-US" altLang="ko-KR" sz="4000" dirty="0">
              <a:solidFill>
                <a:schemeClr val="bg1"/>
              </a:solidFill>
              <a:latin typeface="페이퍼로지 8 ExtraBold" pitchFamily="2" charset="-127"/>
              <a:ea typeface="페이퍼로지 8 ExtraBold" pitchFamily="2" charset="-127"/>
            </a:endParaRPr>
          </a:p>
          <a:p>
            <a:r>
              <a:rPr lang="ko-KR" altLang="en-US" sz="4000" dirty="0">
                <a:solidFill>
                  <a:schemeClr val="bg1"/>
                </a:solidFill>
                <a:latin typeface="페이퍼로지 8 ExtraBold" pitchFamily="2" charset="-127"/>
                <a:ea typeface="페이퍼로지 8 ExtraBold" pitchFamily="2" charset="-127"/>
              </a:rPr>
              <a:t>스테이지 구조</a:t>
            </a: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28C89C39-3884-16EC-65C6-C180E56C7114}"/>
              </a:ext>
            </a:extLst>
          </p:cNvPr>
          <p:cNvCxnSpPr/>
          <p:nvPr/>
        </p:nvCxnSpPr>
        <p:spPr>
          <a:xfrm rot="20291916" flipH="1">
            <a:off x="5848485" y="5103925"/>
            <a:ext cx="1009378" cy="1125401"/>
          </a:xfrm>
          <a:prstGeom prst="line">
            <a:avLst/>
          </a:prstGeom>
          <a:ln>
            <a:solidFill>
              <a:srgbClr val="B366F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3FFDAD43-2C5A-F724-3C94-A9A7C555DF71}"/>
              </a:ext>
            </a:extLst>
          </p:cNvPr>
          <p:cNvCxnSpPr>
            <a:cxnSpLocks/>
          </p:cNvCxnSpPr>
          <p:nvPr/>
        </p:nvCxnSpPr>
        <p:spPr>
          <a:xfrm>
            <a:off x="6612784" y="4956734"/>
            <a:ext cx="856861" cy="0"/>
          </a:xfrm>
          <a:prstGeom prst="line">
            <a:avLst/>
          </a:prstGeom>
          <a:ln>
            <a:solidFill>
              <a:srgbClr val="B366F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4A669122-D6E6-1177-2A22-45F515CAADF7}"/>
              </a:ext>
            </a:extLst>
          </p:cNvPr>
          <p:cNvCxnSpPr/>
          <p:nvPr/>
        </p:nvCxnSpPr>
        <p:spPr>
          <a:xfrm rot="20291916" flipH="1">
            <a:off x="7126870" y="3977374"/>
            <a:ext cx="1009378" cy="1125401"/>
          </a:xfrm>
          <a:prstGeom prst="line">
            <a:avLst/>
          </a:prstGeom>
          <a:ln>
            <a:solidFill>
              <a:srgbClr val="B366F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73806045-20AB-F709-BE9D-C95307711332}"/>
              </a:ext>
            </a:extLst>
          </p:cNvPr>
          <p:cNvCxnSpPr>
            <a:cxnSpLocks/>
          </p:cNvCxnSpPr>
          <p:nvPr/>
        </p:nvCxnSpPr>
        <p:spPr>
          <a:xfrm>
            <a:off x="7891169" y="3830184"/>
            <a:ext cx="869430" cy="0"/>
          </a:xfrm>
          <a:prstGeom prst="line">
            <a:avLst/>
          </a:prstGeom>
          <a:ln>
            <a:solidFill>
              <a:srgbClr val="B366F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8E357460-0CC8-9108-877F-F683F724B178}"/>
              </a:ext>
            </a:extLst>
          </p:cNvPr>
          <p:cNvCxnSpPr>
            <a:cxnSpLocks/>
          </p:cNvCxnSpPr>
          <p:nvPr/>
        </p:nvCxnSpPr>
        <p:spPr>
          <a:xfrm flipH="1">
            <a:off x="8643713" y="2716874"/>
            <a:ext cx="519222" cy="1419781"/>
          </a:xfrm>
          <a:prstGeom prst="line">
            <a:avLst/>
          </a:prstGeom>
          <a:ln>
            <a:solidFill>
              <a:srgbClr val="B366F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BA388945-8096-86AB-4721-7864A4BB3A60}"/>
              </a:ext>
            </a:extLst>
          </p:cNvPr>
          <p:cNvCxnSpPr>
            <a:cxnSpLocks/>
          </p:cNvCxnSpPr>
          <p:nvPr/>
        </p:nvCxnSpPr>
        <p:spPr>
          <a:xfrm>
            <a:off x="9162934" y="2716874"/>
            <a:ext cx="791472" cy="352"/>
          </a:xfrm>
          <a:prstGeom prst="line">
            <a:avLst/>
          </a:prstGeom>
          <a:ln>
            <a:solidFill>
              <a:srgbClr val="B366F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0C79AA8F-CE1A-A75A-FFA5-5E3E2F149C62}"/>
              </a:ext>
            </a:extLst>
          </p:cNvPr>
          <p:cNvCxnSpPr/>
          <p:nvPr/>
        </p:nvCxnSpPr>
        <p:spPr>
          <a:xfrm>
            <a:off x="9680816" y="2145283"/>
            <a:ext cx="0" cy="571591"/>
          </a:xfrm>
          <a:prstGeom prst="line">
            <a:avLst/>
          </a:prstGeom>
          <a:ln>
            <a:solidFill>
              <a:srgbClr val="B366F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46462194-E084-B8BF-6A4B-421C190ED29C}"/>
              </a:ext>
            </a:extLst>
          </p:cNvPr>
          <p:cNvCxnSpPr>
            <a:cxnSpLocks/>
          </p:cNvCxnSpPr>
          <p:nvPr/>
        </p:nvCxnSpPr>
        <p:spPr>
          <a:xfrm>
            <a:off x="9680816" y="2145283"/>
            <a:ext cx="273590" cy="125032"/>
          </a:xfrm>
          <a:prstGeom prst="line">
            <a:avLst/>
          </a:prstGeom>
          <a:ln>
            <a:solidFill>
              <a:srgbClr val="B366F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48525674-70BE-64F9-FD25-3744313B8B3B}"/>
              </a:ext>
            </a:extLst>
          </p:cNvPr>
          <p:cNvCxnSpPr>
            <a:cxnSpLocks/>
          </p:cNvCxnSpPr>
          <p:nvPr/>
        </p:nvCxnSpPr>
        <p:spPr>
          <a:xfrm>
            <a:off x="9680816" y="2145283"/>
            <a:ext cx="273590" cy="125032"/>
          </a:xfrm>
          <a:prstGeom prst="line">
            <a:avLst/>
          </a:prstGeom>
          <a:ln>
            <a:solidFill>
              <a:srgbClr val="B366F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2246A083-3D62-1696-A3AB-767770F0119F}"/>
              </a:ext>
            </a:extLst>
          </p:cNvPr>
          <p:cNvCxnSpPr>
            <a:cxnSpLocks/>
          </p:cNvCxnSpPr>
          <p:nvPr/>
        </p:nvCxnSpPr>
        <p:spPr>
          <a:xfrm>
            <a:off x="9680816" y="2145283"/>
            <a:ext cx="273590" cy="125032"/>
          </a:xfrm>
          <a:prstGeom prst="line">
            <a:avLst/>
          </a:prstGeom>
          <a:ln>
            <a:solidFill>
              <a:srgbClr val="B366F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692EDA90-87E4-F9B8-1750-D2DFC622FF42}"/>
              </a:ext>
            </a:extLst>
          </p:cNvPr>
          <p:cNvCxnSpPr>
            <a:cxnSpLocks/>
          </p:cNvCxnSpPr>
          <p:nvPr/>
        </p:nvCxnSpPr>
        <p:spPr>
          <a:xfrm flipH="1">
            <a:off x="9680815" y="2268877"/>
            <a:ext cx="273591" cy="109073"/>
          </a:xfrm>
          <a:prstGeom prst="line">
            <a:avLst/>
          </a:prstGeom>
          <a:ln>
            <a:solidFill>
              <a:srgbClr val="B366F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85F1C6E0-01B7-12B9-7792-B64C0DE32B39}"/>
              </a:ext>
            </a:extLst>
          </p:cNvPr>
          <p:cNvSpPr txBox="1"/>
          <p:nvPr/>
        </p:nvSpPr>
        <p:spPr>
          <a:xfrm>
            <a:off x="6188198" y="5971482"/>
            <a:ext cx="6799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1</a:t>
            </a:r>
            <a:r>
              <a:rPr lang="ko-KR" altLang="en-US" sz="11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번 암벽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92DB1CC0-17C8-19CE-3929-2A45E5B000EE}"/>
              </a:ext>
            </a:extLst>
          </p:cNvPr>
          <p:cNvSpPr txBox="1"/>
          <p:nvPr/>
        </p:nvSpPr>
        <p:spPr>
          <a:xfrm>
            <a:off x="7371393" y="5022161"/>
            <a:ext cx="6799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2</a:t>
            </a:r>
            <a:r>
              <a:rPr lang="ko-KR" altLang="en-US" sz="11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번 암벽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C7C024A9-A3BD-4C9D-EE7A-A619B71A5133}"/>
              </a:ext>
            </a:extLst>
          </p:cNvPr>
          <p:cNvSpPr txBox="1"/>
          <p:nvPr/>
        </p:nvSpPr>
        <p:spPr>
          <a:xfrm>
            <a:off x="8675229" y="3852193"/>
            <a:ext cx="6799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3</a:t>
            </a:r>
            <a:r>
              <a:rPr lang="ko-KR" altLang="en-US" sz="11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번 암벽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ECEC72D1-74D8-84A2-B298-20301B0B93AA}"/>
              </a:ext>
            </a:extLst>
          </p:cNvPr>
          <p:cNvSpPr txBox="1"/>
          <p:nvPr/>
        </p:nvSpPr>
        <p:spPr>
          <a:xfrm>
            <a:off x="6651334" y="4503853"/>
            <a:ext cx="70884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2</a:t>
            </a:r>
            <a:r>
              <a:rPr lang="ko-KR" altLang="en-US" sz="11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번 암벽</a:t>
            </a:r>
            <a:br>
              <a:rPr lang="en-US" altLang="ko-KR" sz="11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</a:br>
            <a:r>
              <a:rPr lang="ko-KR" altLang="en-US" sz="11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선택 구간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CA474087-F3F0-960E-C4A7-E936C05C37E8}"/>
              </a:ext>
            </a:extLst>
          </p:cNvPr>
          <p:cNvSpPr txBox="1"/>
          <p:nvPr/>
        </p:nvSpPr>
        <p:spPr>
          <a:xfrm>
            <a:off x="7928867" y="3385635"/>
            <a:ext cx="70884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3</a:t>
            </a:r>
            <a:r>
              <a:rPr lang="ko-KR" altLang="en-US" sz="11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번 암벽</a:t>
            </a:r>
            <a:br>
              <a:rPr lang="en-US" altLang="ko-KR" sz="11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</a:br>
            <a:r>
              <a:rPr lang="ko-KR" altLang="en-US" sz="11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선택 구간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5587B2E-D58B-D86A-C855-8AB6361AD5E0}"/>
              </a:ext>
            </a:extLst>
          </p:cNvPr>
          <p:cNvSpPr txBox="1"/>
          <p:nvPr/>
        </p:nvSpPr>
        <p:spPr>
          <a:xfrm>
            <a:off x="1066800" y="3385635"/>
            <a:ext cx="50292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플레이어는 총 </a:t>
            </a:r>
            <a:r>
              <a:rPr lang="en-US" altLang="ko-KR" sz="16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3</a:t>
            </a:r>
            <a:r>
              <a:rPr lang="ko-KR" altLang="en-US" sz="16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번의 암벽을 등정하면 게임을 클리어 할 수 있다</a:t>
            </a:r>
            <a:r>
              <a:rPr lang="en-US" altLang="ko-KR" sz="16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. </a:t>
            </a:r>
          </a:p>
          <a:p>
            <a:endParaRPr lang="en-US" altLang="ko-KR" sz="1600" dirty="0">
              <a:solidFill>
                <a:schemeClr val="bg1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r>
              <a:rPr lang="ko-KR" altLang="en-US" sz="16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플레이어는 </a:t>
            </a:r>
            <a:r>
              <a:rPr lang="en-US" altLang="ko-KR" sz="16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1,2 </a:t>
            </a:r>
            <a:r>
              <a:rPr lang="ko-KR" altLang="en-US" sz="16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번째 암벽을 등반한 후에</a:t>
            </a:r>
            <a:r>
              <a:rPr lang="en-US" altLang="ko-KR" sz="16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랜덤하게 생성된 </a:t>
            </a:r>
            <a:r>
              <a:rPr lang="en-US" altLang="ko-KR" sz="16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3</a:t>
            </a:r>
            <a:r>
              <a:rPr lang="ko-KR" altLang="en-US" sz="16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개의 암벽 중 하나를 선택하여 다음 암벽으로 등반할 수 있다</a:t>
            </a:r>
            <a:r>
              <a:rPr lang="en-US" altLang="ko-KR" sz="16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277743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915DDB-338B-3E8D-3677-7226A2A25B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D4F611EF-7D0F-01F3-4F81-CFD5597D1F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5672247"/>
              </p:ext>
            </p:extLst>
          </p:nvPr>
        </p:nvGraphicFramePr>
        <p:xfrm>
          <a:off x="1442217" y="2376903"/>
          <a:ext cx="9440436" cy="43033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4696">
                  <a:extLst>
                    <a:ext uri="{9D8B030D-6E8A-4147-A177-3AD203B41FA5}">
                      <a16:colId xmlns:a16="http://schemas.microsoft.com/office/drawing/2014/main" val="1530868961"/>
                    </a:ext>
                  </a:extLst>
                </a:gridCol>
                <a:gridCol w="4155900">
                  <a:extLst>
                    <a:ext uri="{9D8B030D-6E8A-4147-A177-3AD203B41FA5}">
                      <a16:colId xmlns:a16="http://schemas.microsoft.com/office/drawing/2014/main" val="89311607"/>
                    </a:ext>
                  </a:extLst>
                </a:gridCol>
                <a:gridCol w="4019840">
                  <a:extLst>
                    <a:ext uri="{9D8B030D-6E8A-4147-A177-3AD203B41FA5}">
                      <a16:colId xmlns:a16="http://schemas.microsoft.com/office/drawing/2014/main" val="3265743729"/>
                    </a:ext>
                  </a:extLst>
                </a:gridCol>
              </a:tblGrid>
              <a:tr h="4383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이름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이미지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설명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9232106"/>
                  </a:ext>
                </a:extLst>
              </a:tr>
              <a:tr h="9662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앵커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일회성 아이템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사용시 암벽에 설치되며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캐릭터가 추락하는 것을 막아준다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.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4653221"/>
                  </a:ext>
                </a:extLst>
              </a:tr>
              <a:tr h="9662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볼트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일회성 아이템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사용시 암벽에 설치되어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잡을 수 있고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, </a:t>
                      </a:r>
                      <a:r>
                        <a:rPr lang="ko-KR" altLang="en-US" dirty="0" err="1">
                          <a:solidFill>
                            <a:schemeClr val="bg1"/>
                          </a:solidFill>
                        </a:rPr>
                        <a:t>잡았을때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 암벽과 달리 </a:t>
                      </a:r>
                      <a:r>
                        <a:rPr lang="ko-KR" altLang="en-US" dirty="0" err="1">
                          <a:solidFill>
                            <a:schemeClr val="bg1"/>
                          </a:solidFill>
                        </a:rPr>
                        <a:t>스태미너가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 소모되지 않는다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.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 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5156535"/>
                  </a:ext>
                </a:extLst>
              </a:tr>
              <a:tr h="9662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초콜릿 바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일회성 아이템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사용시 섭취하여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ko-KR" altLang="en-US" dirty="0" err="1">
                          <a:solidFill>
                            <a:schemeClr val="bg1"/>
                          </a:solidFill>
                        </a:rPr>
                        <a:t>스태미너를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 회복시킴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3273125"/>
                  </a:ext>
                </a:extLst>
              </a:tr>
              <a:tr h="9662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등불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횟수 제한 아이템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사용시 주변 몬스터를 </a:t>
                      </a:r>
                      <a:r>
                        <a:rPr lang="ko-KR" altLang="en-US" dirty="0" err="1">
                          <a:solidFill>
                            <a:schemeClr val="bg1"/>
                          </a:solidFill>
                        </a:rPr>
                        <a:t>쫒아낼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 수 있고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, Insanity 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게이지를 낮춘다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.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95383699"/>
                  </a:ext>
                </a:extLst>
              </a:tr>
            </a:tbl>
          </a:graphicData>
        </a:graphic>
      </p:graphicFrame>
      <p:pic>
        <p:nvPicPr>
          <p:cNvPr id="13" name="그래픽 12" descr="게임 컨트롤러 단색으로 채워진">
            <a:extLst>
              <a:ext uri="{FF2B5EF4-FFF2-40B4-BE49-F238E27FC236}">
                <a16:creationId xmlns:a16="http://schemas.microsoft.com/office/drawing/2014/main" id="{BE5B61D1-75A8-F1C7-3B27-8DF9728BA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942975" y="489793"/>
            <a:ext cx="247650" cy="24765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E05EE57-B384-2980-DF62-9C2D3AFC98EC}"/>
              </a:ext>
            </a:extLst>
          </p:cNvPr>
          <p:cNvSpPr txBox="1"/>
          <p:nvPr/>
        </p:nvSpPr>
        <p:spPr>
          <a:xfrm>
            <a:off x="1190625" y="475119"/>
            <a:ext cx="28472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>
                <a:solidFill>
                  <a:schemeClr val="bg2">
                    <a:lumMod val="75000"/>
                  </a:schemeClr>
                </a:solidFill>
                <a:latin typeface="LEMON MILK Medium" panose="00000600000000000000" pitchFamily="50" charset="0"/>
              </a:rPr>
              <a:t>TuKorea</a:t>
            </a:r>
            <a:r>
              <a:rPr lang="en-US" altLang="ko-KR" sz="1200" dirty="0">
                <a:solidFill>
                  <a:schemeClr val="bg2">
                    <a:lumMod val="75000"/>
                  </a:schemeClr>
                </a:solidFill>
                <a:latin typeface="LEMON MILK Medium" panose="00000600000000000000" pitchFamily="50" charset="0"/>
              </a:rPr>
              <a:t> Graduation Project</a:t>
            </a:r>
            <a:endParaRPr lang="ko-KR" altLang="en-US" sz="1200" dirty="0">
              <a:solidFill>
                <a:schemeClr val="bg2">
                  <a:lumMod val="75000"/>
                </a:schemeClr>
              </a:solidFill>
              <a:latin typeface="LEMON MILK Medium" panose="00000600000000000000" pitchFamily="50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4319F25-E9E8-B9E7-E33A-738FA4BD9E8E}"/>
              </a:ext>
            </a:extLst>
          </p:cNvPr>
          <p:cNvSpPr/>
          <p:nvPr/>
        </p:nvSpPr>
        <p:spPr>
          <a:xfrm>
            <a:off x="942975" y="1057274"/>
            <a:ext cx="85725" cy="1260000"/>
          </a:xfrm>
          <a:prstGeom prst="rect">
            <a:avLst/>
          </a:prstGeom>
          <a:solidFill>
            <a:srgbClr val="B366FD"/>
          </a:solidFill>
          <a:ln>
            <a:noFill/>
          </a:ln>
          <a:effectLst>
            <a:outerShdw blurRad="127000" sx="104000" sy="104000" algn="ctr" rotWithShape="0">
              <a:srgbClr val="B366FD">
                <a:alpha val="7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87E6B72-0B9D-9CA5-5D6C-5094D9AA543A}"/>
              </a:ext>
            </a:extLst>
          </p:cNvPr>
          <p:cNvGrpSpPr/>
          <p:nvPr/>
        </p:nvGrpSpPr>
        <p:grpSpPr>
          <a:xfrm>
            <a:off x="9433767" y="2716196"/>
            <a:ext cx="5212119" cy="6652329"/>
            <a:chOff x="9433767" y="2716196"/>
            <a:chExt cx="5212119" cy="6652329"/>
          </a:xfrm>
        </p:grpSpPr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08FB8D53-C531-2D63-98D6-C91D20145236}"/>
                </a:ext>
              </a:extLst>
            </p:cNvPr>
            <p:cNvGrpSpPr/>
            <p:nvPr/>
          </p:nvGrpSpPr>
          <p:grpSpPr>
            <a:xfrm rot="2685813">
              <a:off x="9433767" y="4412120"/>
              <a:ext cx="3120551" cy="4956405"/>
              <a:chOff x="11249025" y="3429000"/>
              <a:chExt cx="2371725" cy="4216242"/>
            </a:xfrm>
          </p:grpSpPr>
          <p:sp>
            <p:nvSpPr>
              <p:cNvPr id="22" name="원호 21">
                <a:extLst>
                  <a:ext uri="{FF2B5EF4-FFF2-40B4-BE49-F238E27FC236}">
                    <a16:creationId xmlns:a16="http://schemas.microsoft.com/office/drawing/2014/main" id="{DCBDDE9E-61CA-4384-DCD0-B7E12995B7D2}"/>
                  </a:ext>
                </a:extLst>
              </p:cNvPr>
              <p:cNvSpPr/>
              <p:nvPr/>
            </p:nvSpPr>
            <p:spPr>
              <a:xfrm flipH="1">
                <a:off x="11249025" y="3429000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원호 22">
                <a:extLst>
                  <a:ext uri="{FF2B5EF4-FFF2-40B4-BE49-F238E27FC236}">
                    <a16:creationId xmlns:a16="http://schemas.microsoft.com/office/drawing/2014/main" id="{959813FB-8760-8791-6148-2C508957F8E6}"/>
                  </a:ext>
                </a:extLst>
              </p:cNvPr>
              <p:cNvSpPr/>
              <p:nvPr/>
            </p:nvSpPr>
            <p:spPr>
              <a:xfrm flipH="1">
                <a:off x="11363325" y="3514904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원호 23">
                <a:extLst>
                  <a:ext uri="{FF2B5EF4-FFF2-40B4-BE49-F238E27FC236}">
                    <a16:creationId xmlns:a16="http://schemas.microsoft.com/office/drawing/2014/main" id="{6B97F26A-02C5-01C5-1FAD-702A09965139}"/>
                  </a:ext>
                </a:extLst>
              </p:cNvPr>
              <p:cNvSpPr/>
              <p:nvPr/>
            </p:nvSpPr>
            <p:spPr>
              <a:xfrm flipH="1">
                <a:off x="11477625" y="3600808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C24CCC01-70E2-7246-A0ED-B928BF901A12}"/>
                </a:ext>
              </a:extLst>
            </p:cNvPr>
            <p:cNvGrpSpPr/>
            <p:nvPr/>
          </p:nvGrpSpPr>
          <p:grpSpPr>
            <a:xfrm rot="20521184">
              <a:off x="11425641" y="2716196"/>
              <a:ext cx="3220245" cy="5316662"/>
              <a:chOff x="11477625" y="580310"/>
              <a:chExt cx="2371725" cy="4216242"/>
            </a:xfrm>
          </p:grpSpPr>
          <p:sp>
            <p:nvSpPr>
              <p:cNvPr id="25" name="원호 24">
                <a:extLst>
                  <a:ext uri="{FF2B5EF4-FFF2-40B4-BE49-F238E27FC236}">
                    <a16:creationId xmlns:a16="http://schemas.microsoft.com/office/drawing/2014/main" id="{FCC7515B-5D52-646C-7C2B-2690D61ACBC1}"/>
                  </a:ext>
                </a:extLst>
              </p:cNvPr>
              <p:cNvSpPr/>
              <p:nvPr/>
            </p:nvSpPr>
            <p:spPr>
              <a:xfrm rot="746693" flipH="1">
                <a:off x="11477625" y="580310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원호 25">
                <a:extLst>
                  <a:ext uri="{FF2B5EF4-FFF2-40B4-BE49-F238E27FC236}">
                    <a16:creationId xmlns:a16="http://schemas.microsoft.com/office/drawing/2014/main" id="{6A0568EC-F18E-6959-7936-7D3D28BEF9ED}"/>
                  </a:ext>
                </a:extLst>
              </p:cNvPr>
              <p:cNvSpPr/>
              <p:nvPr/>
            </p:nvSpPr>
            <p:spPr>
              <a:xfrm rot="746693" flipH="1">
                <a:off x="11591925" y="666214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원호 26">
                <a:extLst>
                  <a:ext uri="{FF2B5EF4-FFF2-40B4-BE49-F238E27FC236}">
                    <a16:creationId xmlns:a16="http://schemas.microsoft.com/office/drawing/2014/main" id="{609583F0-13A4-1BB0-93F8-7BD05EA96DC9}"/>
                  </a:ext>
                </a:extLst>
              </p:cNvPr>
              <p:cNvSpPr/>
              <p:nvPr/>
            </p:nvSpPr>
            <p:spPr>
              <a:xfrm rot="746693" flipH="1">
                <a:off x="11706225" y="752118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05904BD-E68E-43E9-B97F-FF21D46A1E9D}"/>
              </a:ext>
            </a:extLst>
          </p:cNvPr>
          <p:cNvSpPr txBox="1"/>
          <p:nvPr/>
        </p:nvSpPr>
        <p:spPr>
          <a:xfrm>
            <a:off x="1157412" y="1025555"/>
            <a:ext cx="210506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  <a:latin typeface="페이퍼로지 8 ExtraBold" pitchFamily="2" charset="-127"/>
                <a:ea typeface="페이퍼로지 8 ExtraBold" pitchFamily="2" charset="-127"/>
              </a:rPr>
              <a:t>게임 소개</a:t>
            </a:r>
            <a:endParaRPr lang="en-US" altLang="ko-KR" sz="4000" dirty="0">
              <a:solidFill>
                <a:schemeClr val="bg1"/>
              </a:solidFill>
              <a:latin typeface="페이퍼로지 8 ExtraBold" pitchFamily="2" charset="-127"/>
              <a:ea typeface="페이퍼로지 8 ExtraBold" pitchFamily="2" charset="-127"/>
            </a:endParaRPr>
          </a:p>
          <a:p>
            <a:r>
              <a:rPr lang="ko-KR" altLang="en-US" sz="4000" dirty="0">
                <a:solidFill>
                  <a:schemeClr val="bg1"/>
                </a:solidFill>
                <a:latin typeface="페이퍼로지 8 ExtraBold" pitchFamily="2" charset="-127"/>
                <a:ea typeface="페이퍼로지 8 ExtraBold" pitchFamily="2" charset="-127"/>
              </a:rPr>
              <a:t>아이템</a:t>
            </a:r>
          </a:p>
        </p:txBody>
      </p:sp>
      <p:pic>
        <p:nvPicPr>
          <p:cNvPr id="7" name="그림 6" descr="텍스트, 직사각형, 벽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35223D34-6058-5614-FF5A-992F81E016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8550" y="4918508"/>
            <a:ext cx="906803" cy="67702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7349D59-D669-B0C2-D242-6B1E6808A5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4215344" y="2620668"/>
            <a:ext cx="813212" cy="1344471"/>
          </a:xfrm>
          <a:prstGeom prst="rect">
            <a:avLst/>
          </a:prstGeom>
        </p:spPr>
      </p:pic>
      <p:pic>
        <p:nvPicPr>
          <p:cNvPr id="15" name="그림 14" descr="공구, 가위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BEF59701-8E8A-E303-C3D8-93B4621DB3A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243235">
            <a:off x="4336200" y="3716397"/>
            <a:ext cx="571500" cy="1133475"/>
          </a:xfrm>
          <a:prstGeom prst="rect">
            <a:avLst/>
          </a:prstGeom>
        </p:spPr>
      </p:pic>
      <p:pic>
        <p:nvPicPr>
          <p:cNvPr id="19" name="그림 18" descr="램프, 전구, 정물 사진, 등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A255E8A-CC15-6575-7509-209198899F3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65" r="36285"/>
          <a:stretch>
            <a:fillRect/>
          </a:stretch>
        </p:blipFill>
        <p:spPr>
          <a:xfrm>
            <a:off x="4436412" y="5850839"/>
            <a:ext cx="424838" cy="708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6067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C6524C-2F66-4DB8-B61B-4058DDE1BC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2065E3F4-ECD7-AB9F-202C-D319F3F46E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029711"/>
              </p:ext>
            </p:extLst>
          </p:nvPr>
        </p:nvGraphicFramePr>
        <p:xfrm>
          <a:off x="1262850" y="2751196"/>
          <a:ext cx="9440436" cy="35595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10979">
                  <a:extLst>
                    <a:ext uri="{9D8B030D-6E8A-4147-A177-3AD203B41FA5}">
                      <a16:colId xmlns:a16="http://schemas.microsoft.com/office/drawing/2014/main" val="1530868961"/>
                    </a:ext>
                  </a:extLst>
                </a:gridCol>
                <a:gridCol w="3809617">
                  <a:extLst>
                    <a:ext uri="{9D8B030D-6E8A-4147-A177-3AD203B41FA5}">
                      <a16:colId xmlns:a16="http://schemas.microsoft.com/office/drawing/2014/main" val="89311607"/>
                    </a:ext>
                  </a:extLst>
                </a:gridCol>
                <a:gridCol w="4019840">
                  <a:extLst>
                    <a:ext uri="{9D8B030D-6E8A-4147-A177-3AD203B41FA5}">
                      <a16:colId xmlns:a16="http://schemas.microsoft.com/office/drawing/2014/main" val="3265743729"/>
                    </a:ext>
                  </a:extLst>
                </a:gridCol>
              </a:tblGrid>
              <a:tr h="4383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분류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예시 이미지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설명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9232106"/>
                  </a:ext>
                </a:extLst>
              </a:tr>
              <a:tr h="9662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공중 공격형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공중을 배회하며 플레이어를 인식하면 공격하여 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Insanity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를 올린다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.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4653221"/>
                  </a:ext>
                </a:extLst>
              </a:tr>
              <a:tr h="9662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공중 발판형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비공격형 몬스터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공중을 배회하며 움직인다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. 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플레이어는 날아다니는 몬스터를 잡아 일정 높이 이상으로 </a:t>
                      </a:r>
                      <a:r>
                        <a:rPr lang="ko-KR" altLang="en-US" dirty="0" err="1">
                          <a:solidFill>
                            <a:schemeClr val="bg1"/>
                          </a:solidFill>
                        </a:rPr>
                        <a:t>올라갈수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 있다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.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5156535"/>
                  </a:ext>
                </a:extLst>
              </a:tr>
              <a:tr h="9662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암벽 공격형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암벽을 기어오면서 플레이어에게 접근하고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, </a:t>
                      </a:r>
                      <a:r>
                        <a:rPr lang="ko-KR" altLang="en-US" dirty="0" err="1">
                          <a:solidFill>
                            <a:schemeClr val="bg1"/>
                          </a:solidFill>
                        </a:rPr>
                        <a:t>접촉시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 플레이어의 </a:t>
                      </a:r>
                      <a:r>
                        <a:rPr lang="ko-KR" altLang="en-US" dirty="0" err="1">
                          <a:solidFill>
                            <a:schemeClr val="bg1"/>
                          </a:solidFill>
                        </a:rPr>
                        <a:t>스태미너를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 지속적으로 흡수함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.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3273125"/>
                  </a:ext>
                </a:extLst>
              </a:tr>
            </a:tbl>
          </a:graphicData>
        </a:graphic>
      </p:graphicFrame>
      <p:pic>
        <p:nvPicPr>
          <p:cNvPr id="13" name="그래픽 12" descr="게임 컨트롤러 단색으로 채워진">
            <a:extLst>
              <a:ext uri="{FF2B5EF4-FFF2-40B4-BE49-F238E27FC236}">
                <a16:creationId xmlns:a16="http://schemas.microsoft.com/office/drawing/2014/main" id="{E3FC43E4-668D-1E34-AEF4-FEFFB2ABE7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942975" y="489793"/>
            <a:ext cx="247650" cy="24765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E6D7536-46CE-3328-C40B-05B4E9F8CF29}"/>
              </a:ext>
            </a:extLst>
          </p:cNvPr>
          <p:cNvSpPr txBox="1"/>
          <p:nvPr/>
        </p:nvSpPr>
        <p:spPr>
          <a:xfrm>
            <a:off x="1190625" y="475119"/>
            <a:ext cx="28472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>
                <a:solidFill>
                  <a:schemeClr val="bg2">
                    <a:lumMod val="75000"/>
                  </a:schemeClr>
                </a:solidFill>
                <a:latin typeface="LEMON MILK Medium" panose="00000600000000000000" pitchFamily="50" charset="0"/>
              </a:rPr>
              <a:t>TuKorea</a:t>
            </a:r>
            <a:r>
              <a:rPr lang="en-US" altLang="ko-KR" sz="1200" dirty="0">
                <a:solidFill>
                  <a:schemeClr val="bg2">
                    <a:lumMod val="75000"/>
                  </a:schemeClr>
                </a:solidFill>
                <a:latin typeface="LEMON MILK Medium" panose="00000600000000000000" pitchFamily="50" charset="0"/>
              </a:rPr>
              <a:t> Graduation Project</a:t>
            </a:r>
            <a:endParaRPr lang="ko-KR" altLang="en-US" sz="1200" dirty="0">
              <a:solidFill>
                <a:schemeClr val="bg2">
                  <a:lumMod val="75000"/>
                </a:schemeClr>
              </a:solidFill>
              <a:latin typeface="LEMON MILK Medium" panose="00000600000000000000" pitchFamily="50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026E4A4-D6F0-0510-6A59-B57221D38EF6}"/>
              </a:ext>
            </a:extLst>
          </p:cNvPr>
          <p:cNvSpPr/>
          <p:nvPr/>
        </p:nvSpPr>
        <p:spPr>
          <a:xfrm>
            <a:off x="942975" y="1057274"/>
            <a:ext cx="85725" cy="1260000"/>
          </a:xfrm>
          <a:prstGeom prst="rect">
            <a:avLst/>
          </a:prstGeom>
          <a:solidFill>
            <a:srgbClr val="B366FD"/>
          </a:solidFill>
          <a:ln>
            <a:noFill/>
          </a:ln>
          <a:effectLst>
            <a:outerShdw blurRad="127000" sx="104000" sy="104000" algn="ctr" rotWithShape="0">
              <a:srgbClr val="B366FD">
                <a:alpha val="7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D15DA367-C712-3BCF-299E-CF8B88999226}"/>
              </a:ext>
            </a:extLst>
          </p:cNvPr>
          <p:cNvGrpSpPr/>
          <p:nvPr/>
        </p:nvGrpSpPr>
        <p:grpSpPr>
          <a:xfrm>
            <a:off x="9433767" y="2716196"/>
            <a:ext cx="5212119" cy="6652329"/>
            <a:chOff x="9433767" y="2716196"/>
            <a:chExt cx="5212119" cy="6652329"/>
          </a:xfrm>
        </p:grpSpPr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EC047153-1637-FD22-EF5B-0271DABD05E7}"/>
                </a:ext>
              </a:extLst>
            </p:cNvPr>
            <p:cNvGrpSpPr/>
            <p:nvPr/>
          </p:nvGrpSpPr>
          <p:grpSpPr>
            <a:xfrm rot="2685813">
              <a:off x="9433767" y="4412120"/>
              <a:ext cx="3120551" cy="4956405"/>
              <a:chOff x="11249025" y="3429000"/>
              <a:chExt cx="2371725" cy="4216242"/>
            </a:xfrm>
          </p:grpSpPr>
          <p:sp>
            <p:nvSpPr>
              <p:cNvPr id="22" name="원호 21">
                <a:extLst>
                  <a:ext uri="{FF2B5EF4-FFF2-40B4-BE49-F238E27FC236}">
                    <a16:creationId xmlns:a16="http://schemas.microsoft.com/office/drawing/2014/main" id="{32897F4E-324C-7CE8-B2CB-934EE74B473B}"/>
                  </a:ext>
                </a:extLst>
              </p:cNvPr>
              <p:cNvSpPr/>
              <p:nvPr/>
            </p:nvSpPr>
            <p:spPr>
              <a:xfrm flipH="1">
                <a:off x="11249025" y="3429000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원호 22">
                <a:extLst>
                  <a:ext uri="{FF2B5EF4-FFF2-40B4-BE49-F238E27FC236}">
                    <a16:creationId xmlns:a16="http://schemas.microsoft.com/office/drawing/2014/main" id="{869545CB-872B-09CB-43A1-6DA8A2B427D0}"/>
                  </a:ext>
                </a:extLst>
              </p:cNvPr>
              <p:cNvSpPr/>
              <p:nvPr/>
            </p:nvSpPr>
            <p:spPr>
              <a:xfrm flipH="1">
                <a:off x="11363325" y="3514904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원호 23">
                <a:extLst>
                  <a:ext uri="{FF2B5EF4-FFF2-40B4-BE49-F238E27FC236}">
                    <a16:creationId xmlns:a16="http://schemas.microsoft.com/office/drawing/2014/main" id="{B0B3C42B-3D8C-8F9F-D0D3-81D923D90A4D}"/>
                  </a:ext>
                </a:extLst>
              </p:cNvPr>
              <p:cNvSpPr/>
              <p:nvPr/>
            </p:nvSpPr>
            <p:spPr>
              <a:xfrm flipH="1">
                <a:off x="11477625" y="3600808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E9ED658F-92DA-D7CD-CEEC-05D1650ECDCC}"/>
                </a:ext>
              </a:extLst>
            </p:cNvPr>
            <p:cNvGrpSpPr/>
            <p:nvPr/>
          </p:nvGrpSpPr>
          <p:grpSpPr>
            <a:xfrm rot="20521184">
              <a:off x="11425641" y="2716196"/>
              <a:ext cx="3220245" cy="5316662"/>
              <a:chOff x="11477625" y="580310"/>
              <a:chExt cx="2371725" cy="4216242"/>
            </a:xfrm>
          </p:grpSpPr>
          <p:sp>
            <p:nvSpPr>
              <p:cNvPr id="25" name="원호 24">
                <a:extLst>
                  <a:ext uri="{FF2B5EF4-FFF2-40B4-BE49-F238E27FC236}">
                    <a16:creationId xmlns:a16="http://schemas.microsoft.com/office/drawing/2014/main" id="{43900E7D-D858-03B3-D274-03A09FE30640}"/>
                  </a:ext>
                </a:extLst>
              </p:cNvPr>
              <p:cNvSpPr/>
              <p:nvPr/>
            </p:nvSpPr>
            <p:spPr>
              <a:xfrm rot="746693" flipH="1">
                <a:off x="11477625" y="580310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원호 25">
                <a:extLst>
                  <a:ext uri="{FF2B5EF4-FFF2-40B4-BE49-F238E27FC236}">
                    <a16:creationId xmlns:a16="http://schemas.microsoft.com/office/drawing/2014/main" id="{231C781D-E85E-B7F3-9FF9-1C862D584FC3}"/>
                  </a:ext>
                </a:extLst>
              </p:cNvPr>
              <p:cNvSpPr/>
              <p:nvPr/>
            </p:nvSpPr>
            <p:spPr>
              <a:xfrm rot="746693" flipH="1">
                <a:off x="11591925" y="666214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원호 26">
                <a:extLst>
                  <a:ext uri="{FF2B5EF4-FFF2-40B4-BE49-F238E27FC236}">
                    <a16:creationId xmlns:a16="http://schemas.microsoft.com/office/drawing/2014/main" id="{EBE7B87C-ECF6-90BA-E57F-87507F96D2E1}"/>
                  </a:ext>
                </a:extLst>
              </p:cNvPr>
              <p:cNvSpPr/>
              <p:nvPr/>
            </p:nvSpPr>
            <p:spPr>
              <a:xfrm rot="746693" flipH="1">
                <a:off x="11706225" y="752118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3153B7F-660C-5759-4A23-127F16AA19FA}"/>
              </a:ext>
            </a:extLst>
          </p:cNvPr>
          <p:cNvSpPr txBox="1"/>
          <p:nvPr/>
        </p:nvSpPr>
        <p:spPr>
          <a:xfrm>
            <a:off x="1157412" y="1025555"/>
            <a:ext cx="210506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  <a:latin typeface="페이퍼로지 8 ExtraBold" pitchFamily="2" charset="-127"/>
                <a:ea typeface="페이퍼로지 8 ExtraBold" pitchFamily="2" charset="-127"/>
              </a:rPr>
              <a:t>게임 소개</a:t>
            </a:r>
            <a:br>
              <a:rPr lang="en-US" altLang="ko-KR" sz="4000" dirty="0">
                <a:solidFill>
                  <a:schemeClr val="bg1"/>
                </a:solidFill>
                <a:latin typeface="페이퍼로지 8 ExtraBold" pitchFamily="2" charset="-127"/>
                <a:ea typeface="페이퍼로지 8 ExtraBold" pitchFamily="2" charset="-127"/>
              </a:rPr>
            </a:br>
            <a:r>
              <a:rPr lang="ko-KR" altLang="en-US" sz="4000" dirty="0">
                <a:solidFill>
                  <a:schemeClr val="bg1"/>
                </a:solidFill>
                <a:latin typeface="페이퍼로지 8 ExtraBold" pitchFamily="2" charset="-127"/>
                <a:ea typeface="페이퍼로지 8 ExtraBold" pitchFamily="2" charset="-127"/>
              </a:rPr>
              <a:t>몬스터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625D244-280B-BE86-3C23-CC9B08CA31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0094" y="5374527"/>
            <a:ext cx="1584870" cy="86708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01BD8A2-4886-E5C3-C684-66C89115BF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68"/>
          <a:stretch>
            <a:fillRect/>
          </a:stretch>
        </p:blipFill>
        <p:spPr>
          <a:xfrm>
            <a:off x="4149111" y="4311725"/>
            <a:ext cx="1266836" cy="867085"/>
          </a:xfrm>
          <a:prstGeom prst="rect">
            <a:avLst/>
          </a:prstGeom>
        </p:spPr>
      </p:pic>
      <p:pic>
        <p:nvPicPr>
          <p:cNvPr id="11" name="그림 10" descr="무척추 동물, 유기체, 만화 영화, 곤충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345230A2-DB10-DF5D-35C7-6E5B62F00E9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24" r="9693"/>
          <a:stretch>
            <a:fillRect/>
          </a:stretch>
        </p:blipFill>
        <p:spPr>
          <a:xfrm>
            <a:off x="4149111" y="3261841"/>
            <a:ext cx="1247962" cy="854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927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B8E593-ABC3-14EA-A314-387F8B7966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래픽 12" descr="게임 컨트롤러 단색으로 채워진">
            <a:extLst>
              <a:ext uri="{FF2B5EF4-FFF2-40B4-BE49-F238E27FC236}">
                <a16:creationId xmlns:a16="http://schemas.microsoft.com/office/drawing/2014/main" id="{52746C46-9B99-2572-FF29-A366AEBB5D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942975" y="489793"/>
            <a:ext cx="247650" cy="24765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95E4DC2-BA3B-DF5C-CF3D-354F25D51AED}"/>
              </a:ext>
            </a:extLst>
          </p:cNvPr>
          <p:cNvSpPr txBox="1"/>
          <p:nvPr/>
        </p:nvSpPr>
        <p:spPr>
          <a:xfrm>
            <a:off x="1190625" y="475119"/>
            <a:ext cx="28472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>
                <a:solidFill>
                  <a:schemeClr val="bg2">
                    <a:lumMod val="75000"/>
                  </a:schemeClr>
                </a:solidFill>
                <a:latin typeface="LEMON MILK Medium" panose="00000600000000000000" pitchFamily="50" charset="0"/>
              </a:rPr>
              <a:t>TuKorea</a:t>
            </a:r>
            <a:r>
              <a:rPr lang="en-US" altLang="ko-KR" sz="1200" dirty="0">
                <a:solidFill>
                  <a:schemeClr val="bg2">
                    <a:lumMod val="75000"/>
                  </a:schemeClr>
                </a:solidFill>
                <a:latin typeface="LEMON MILK Medium" panose="00000600000000000000" pitchFamily="50" charset="0"/>
              </a:rPr>
              <a:t> Graduation Project</a:t>
            </a:r>
            <a:endParaRPr lang="ko-KR" altLang="en-US" sz="1200" dirty="0">
              <a:solidFill>
                <a:schemeClr val="bg2">
                  <a:lumMod val="75000"/>
                </a:schemeClr>
              </a:solidFill>
              <a:latin typeface="LEMON MILK Medium" panose="00000600000000000000" pitchFamily="50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E5FFD77-8B8D-18A0-E296-7268590DF9E7}"/>
              </a:ext>
            </a:extLst>
          </p:cNvPr>
          <p:cNvSpPr/>
          <p:nvPr/>
        </p:nvSpPr>
        <p:spPr>
          <a:xfrm>
            <a:off x="942975" y="1057274"/>
            <a:ext cx="85725" cy="1260000"/>
          </a:xfrm>
          <a:prstGeom prst="rect">
            <a:avLst/>
          </a:prstGeom>
          <a:solidFill>
            <a:srgbClr val="B366FD"/>
          </a:solidFill>
          <a:ln>
            <a:noFill/>
          </a:ln>
          <a:effectLst>
            <a:outerShdw blurRad="127000" sx="104000" sy="104000" algn="ctr" rotWithShape="0">
              <a:srgbClr val="B366FD">
                <a:alpha val="7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82F9F7C1-B820-0166-4F19-A3D290BBCA87}"/>
              </a:ext>
            </a:extLst>
          </p:cNvPr>
          <p:cNvGrpSpPr/>
          <p:nvPr/>
        </p:nvGrpSpPr>
        <p:grpSpPr>
          <a:xfrm>
            <a:off x="9433767" y="2716196"/>
            <a:ext cx="5212119" cy="6652329"/>
            <a:chOff x="9433767" y="2716196"/>
            <a:chExt cx="5212119" cy="6652329"/>
          </a:xfrm>
        </p:grpSpPr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140E8562-7BDE-192C-7AB1-D4F1A5793A40}"/>
                </a:ext>
              </a:extLst>
            </p:cNvPr>
            <p:cNvGrpSpPr/>
            <p:nvPr/>
          </p:nvGrpSpPr>
          <p:grpSpPr>
            <a:xfrm rot="2685813">
              <a:off x="9433767" y="4412120"/>
              <a:ext cx="3120551" cy="4956405"/>
              <a:chOff x="11249025" y="3429000"/>
              <a:chExt cx="2371725" cy="4216242"/>
            </a:xfrm>
          </p:grpSpPr>
          <p:sp>
            <p:nvSpPr>
              <p:cNvPr id="22" name="원호 21">
                <a:extLst>
                  <a:ext uri="{FF2B5EF4-FFF2-40B4-BE49-F238E27FC236}">
                    <a16:creationId xmlns:a16="http://schemas.microsoft.com/office/drawing/2014/main" id="{83121A84-C5CC-2C1B-0FD7-25A7FB10E5FC}"/>
                  </a:ext>
                </a:extLst>
              </p:cNvPr>
              <p:cNvSpPr/>
              <p:nvPr/>
            </p:nvSpPr>
            <p:spPr>
              <a:xfrm flipH="1">
                <a:off x="11249025" y="3429000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원호 22">
                <a:extLst>
                  <a:ext uri="{FF2B5EF4-FFF2-40B4-BE49-F238E27FC236}">
                    <a16:creationId xmlns:a16="http://schemas.microsoft.com/office/drawing/2014/main" id="{0881EBA8-BF7E-08D0-B380-C4872373CDEE}"/>
                  </a:ext>
                </a:extLst>
              </p:cNvPr>
              <p:cNvSpPr/>
              <p:nvPr/>
            </p:nvSpPr>
            <p:spPr>
              <a:xfrm flipH="1">
                <a:off x="11363325" y="3514904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원호 23">
                <a:extLst>
                  <a:ext uri="{FF2B5EF4-FFF2-40B4-BE49-F238E27FC236}">
                    <a16:creationId xmlns:a16="http://schemas.microsoft.com/office/drawing/2014/main" id="{C58BDFEE-ECD8-EF21-AD3F-86AB6CA0E8CB}"/>
                  </a:ext>
                </a:extLst>
              </p:cNvPr>
              <p:cNvSpPr/>
              <p:nvPr/>
            </p:nvSpPr>
            <p:spPr>
              <a:xfrm flipH="1">
                <a:off x="11477625" y="3600808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05ECD4E1-E5C2-0A3C-3562-04612A20996C}"/>
                </a:ext>
              </a:extLst>
            </p:cNvPr>
            <p:cNvGrpSpPr/>
            <p:nvPr/>
          </p:nvGrpSpPr>
          <p:grpSpPr>
            <a:xfrm rot="20521184">
              <a:off x="11425641" y="2716196"/>
              <a:ext cx="3220245" cy="5316662"/>
              <a:chOff x="11477625" y="580310"/>
              <a:chExt cx="2371725" cy="4216242"/>
            </a:xfrm>
          </p:grpSpPr>
          <p:sp>
            <p:nvSpPr>
              <p:cNvPr id="25" name="원호 24">
                <a:extLst>
                  <a:ext uri="{FF2B5EF4-FFF2-40B4-BE49-F238E27FC236}">
                    <a16:creationId xmlns:a16="http://schemas.microsoft.com/office/drawing/2014/main" id="{F053FC4D-4E4B-0B80-2976-3CCFD233047C}"/>
                  </a:ext>
                </a:extLst>
              </p:cNvPr>
              <p:cNvSpPr/>
              <p:nvPr/>
            </p:nvSpPr>
            <p:spPr>
              <a:xfrm rot="746693" flipH="1">
                <a:off x="11477625" y="580310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원호 25">
                <a:extLst>
                  <a:ext uri="{FF2B5EF4-FFF2-40B4-BE49-F238E27FC236}">
                    <a16:creationId xmlns:a16="http://schemas.microsoft.com/office/drawing/2014/main" id="{BFA6F83D-C76C-BF43-F2DD-1D7A53421F14}"/>
                  </a:ext>
                </a:extLst>
              </p:cNvPr>
              <p:cNvSpPr/>
              <p:nvPr/>
            </p:nvSpPr>
            <p:spPr>
              <a:xfrm rot="746693" flipH="1">
                <a:off x="11591925" y="666214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원호 26">
                <a:extLst>
                  <a:ext uri="{FF2B5EF4-FFF2-40B4-BE49-F238E27FC236}">
                    <a16:creationId xmlns:a16="http://schemas.microsoft.com/office/drawing/2014/main" id="{CB51C83D-B2FD-DADE-2FE3-B7EF2BC52C02}"/>
                  </a:ext>
                </a:extLst>
              </p:cNvPr>
              <p:cNvSpPr/>
              <p:nvPr/>
            </p:nvSpPr>
            <p:spPr>
              <a:xfrm rot="746693" flipH="1">
                <a:off x="11706225" y="752118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E8E49F6-1BBC-67B7-CBA8-B8489D0082E4}"/>
              </a:ext>
            </a:extLst>
          </p:cNvPr>
          <p:cNvSpPr txBox="1"/>
          <p:nvPr/>
        </p:nvSpPr>
        <p:spPr>
          <a:xfrm>
            <a:off x="1157412" y="1025555"/>
            <a:ext cx="60580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  <a:latin typeface="페이퍼로지 8 ExtraBold" pitchFamily="2" charset="-127"/>
                <a:ea typeface="페이퍼로지 8 ExtraBold" pitchFamily="2" charset="-127"/>
              </a:rPr>
              <a:t>기술적 요소 및 중점연구 분야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3AB14F07-8F69-89A8-7E37-FF34EDDD22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853417"/>
              </p:ext>
            </p:extLst>
          </p:nvPr>
        </p:nvGraphicFramePr>
        <p:xfrm>
          <a:off x="1863460" y="2899520"/>
          <a:ext cx="8127999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0254">
                  <a:extLst>
                    <a:ext uri="{9D8B030D-6E8A-4147-A177-3AD203B41FA5}">
                      <a16:colId xmlns:a16="http://schemas.microsoft.com/office/drawing/2014/main" val="1190718955"/>
                    </a:ext>
                  </a:extLst>
                </a:gridCol>
                <a:gridCol w="4038412">
                  <a:extLst>
                    <a:ext uri="{9D8B030D-6E8A-4147-A177-3AD203B41FA5}">
                      <a16:colId xmlns:a16="http://schemas.microsoft.com/office/drawing/2014/main" val="1935547801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6454126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이름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분야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활용 플러그인 및 기능</a:t>
                      </a:r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 err="1"/>
                        <a:t>미확정</a:t>
                      </a:r>
                      <a:r>
                        <a:rPr lang="en-US" altLang="ko-KR" sz="1400" dirty="0"/>
                        <a:t>)</a:t>
                      </a:r>
                      <a:endParaRPr lang="ko-KR" altLang="en-US" sz="1400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65995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solidFill>
                            <a:schemeClr val="bg1"/>
                          </a:solidFill>
                        </a:rPr>
                        <a:t>황광진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절차적 랜덤 지형 생성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PCG, Voxel Plugin, Marching Cube algorithm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24084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solidFill>
                            <a:schemeClr val="bg1"/>
                          </a:solidFill>
                        </a:rPr>
                        <a:t>황광진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지역 경사도 체크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Line Tracing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47023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최경진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화면 왜곡 효과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Post Process volume, Post Process Material, Glitch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85861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최경진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랜덤 지형 몬스터 배치 및 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AI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State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Tree, Sphere Trace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36584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458952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676AD2-245B-B00B-A792-4AB1C704F8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래픽 12" descr="게임 컨트롤러 단색으로 채워진">
            <a:extLst>
              <a:ext uri="{FF2B5EF4-FFF2-40B4-BE49-F238E27FC236}">
                <a16:creationId xmlns:a16="http://schemas.microsoft.com/office/drawing/2014/main" id="{A140991E-2BC4-C48E-9998-0961126DB8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942975" y="489793"/>
            <a:ext cx="247650" cy="24765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54859B2-7B9A-F105-A828-74DC62A79AE1}"/>
              </a:ext>
            </a:extLst>
          </p:cNvPr>
          <p:cNvSpPr txBox="1"/>
          <p:nvPr/>
        </p:nvSpPr>
        <p:spPr>
          <a:xfrm>
            <a:off x="1190625" y="475119"/>
            <a:ext cx="28472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>
                <a:solidFill>
                  <a:schemeClr val="bg2">
                    <a:lumMod val="75000"/>
                  </a:schemeClr>
                </a:solidFill>
                <a:latin typeface="LEMON MILK Medium" panose="00000600000000000000" pitchFamily="50" charset="0"/>
              </a:rPr>
              <a:t>TuKorea</a:t>
            </a:r>
            <a:r>
              <a:rPr lang="en-US" altLang="ko-KR" sz="1200" dirty="0">
                <a:solidFill>
                  <a:schemeClr val="bg2">
                    <a:lumMod val="75000"/>
                  </a:schemeClr>
                </a:solidFill>
                <a:latin typeface="LEMON MILK Medium" panose="00000600000000000000" pitchFamily="50" charset="0"/>
              </a:rPr>
              <a:t> Graduation Project</a:t>
            </a:r>
            <a:endParaRPr lang="ko-KR" altLang="en-US" sz="1200" dirty="0">
              <a:solidFill>
                <a:schemeClr val="bg2">
                  <a:lumMod val="75000"/>
                </a:schemeClr>
              </a:solidFill>
              <a:latin typeface="LEMON MILK Medium" panose="00000600000000000000" pitchFamily="50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C260219-0E67-BF81-7E82-F73A73CECFE9}"/>
              </a:ext>
            </a:extLst>
          </p:cNvPr>
          <p:cNvSpPr/>
          <p:nvPr/>
        </p:nvSpPr>
        <p:spPr>
          <a:xfrm>
            <a:off x="942975" y="1057274"/>
            <a:ext cx="85725" cy="1260000"/>
          </a:xfrm>
          <a:prstGeom prst="rect">
            <a:avLst/>
          </a:prstGeom>
          <a:solidFill>
            <a:srgbClr val="B366FD"/>
          </a:solidFill>
          <a:ln>
            <a:noFill/>
          </a:ln>
          <a:effectLst>
            <a:outerShdw blurRad="127000" sx="104000" sy="104000" algn="ctr" rotWithShape="0">
              <a:srgbClr val="B366FD">
                <a:alpha val="7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8C7B4785-A124-DBD5-343D-2B913CA17572}"/>
              </a:ext>
            </a:extLst>
          </p:cNvPr>
          <p:cNvGrpSpPr/>
          <p:nvPr/>
        </p:nvGrpSpPr>
        <p:grpSpPr>
          <a:xfrm>
            <a:off x="9433767" y="2716196"/>
            <a:ext cx="5212119" cy="6652329"/>
            <a:chOff x="9433767" y="2716196"/>
            <a:chExt cx="5212119" cy="6652329"/>
          </a:xfrm>
        </p:grpSpPr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4C811CE2-71EB-98F0-B68C-EDAE7AE80055}"/>
                </a:ext>
              </a:extLst>
            </p:cNvPr>
            <p:cNvGrpSpPr/>
            <p:nvPr/>
          </p:nvGrpSpPr>
          <p:grpSpPr>
            <a:xfrm rot="2685813">
              <a:off x="9433767" y="4412120"/>
              <a:ext cx="3120551" cy="4956405"/>
              <a:chOff x="11249025" y="3429000"/>
              <a:chExt cx="2371725" cy="4216242"/>
            </a:xfrm>
          </p:grpSpPr>
          <p:sp>
            <p:nvSpPr>
              <p:cNvPr id="22" name="원호 21">
                <a:extLst>
                  <a:ext uri="{FF2B5EF4-FFF2-40B4-BE49-F238E27FC236}">
                    <a16:creationId xmlns:a16="http://schemas.microsoft.com/office/drawing/2014/main" id="{68318881-F84B-E939-A07F-82578DEFADF2}"/>
                  </a:ext>
                </a:extLst>
              </p:cNvPr>
              <p:cNvSpPr/>
              <p:nvPr/>
            </p:nvSpPr>
            <p:spPr>
              <a:xfrm flipH="1">
                <a:off x="11249025" y="3429000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원호 22">
                <a:extLst>
                  <a:ext uri="{FF2B5EF4-FFF2-40B4-BE49-F238E27FC236}">
                    <a16:creationId xmlns:a16="http://schemas.microsoft.com/office/drawing/2014/main" id="{C63C8698-2A20-9A45-DBB5-3CC940244E8B}"/>
                  </a:ext>
                </a:extLst>
              </p:cNvPr>
              <p:cNvSpPr/>
              <p:nvPr/>
            </p:nvSpPr>
            <p:spPr>
              <a:xfrm flipH="1">
                <a:off x="11363325" y="3514904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원호 23">
                <a:extLst>
                  <a:ext uri="{FF2B5EF4-FFF2-40B4-BE49-F238E27FC236}">
                    <a16:creationId xmlns:a16="http://schemas.microsoft.com/office/drawing/2014/main" id="{A57D298B-67CF-C151-676F-ECC8838E0902}"/>
                  </a:ext>
                </a:extLst>
              </p:cNvPr>
              <p:cNvSpPr/>
              <p:nvPr/>
            </p:nvSpPr>
            <p:spPr>
              <a:xfrm flipH="1">
                <a:off x="11477625" y="3600808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9A1AFA00-9934-A5FD-5A57-F7EC3C9BBBEB}"/>
                </a:ext>
              </a:extLst>
            </p:cNvPr>
            <p:cNvGrpSpPr/>
            <p:nvPr/>
          </p:nvGrpSpPr>
          <p:grpSpPr>
            <a:xfrm rot="20521184">
              <a:off x="11425641" y="2716196"/>
              <a:ext cx="3220245" cy="5316662"/>
              <a:chOff x="11477625" y="580310"/>
              <a:chExt cx="2371725" cy="4216242"/>
            </a:xfrm>
          </p:grpSpPr>
          <p:sp>
            <p:nvSpPr>
              <p:cNvPr id="25" name="원호 24">
                <a:extLst>
                  <a:ext uri="{FF2B5EF4-FFF2-40B4-BE49-F238E27FC236}">
                    <a16:creationId xmlns:a16="http://schemas.microsoft.com/office/drawing/2014/main" id="{A66BE5D0-D018-6D7A-1622-FBD0E07B26FC}"/>
                  </a:ext>
                </a:extLst>
              </p:cNvPr>
              <p:cNvSpPr/>
              <p:nvPr/>
            </p:nvSpPr>
            <p:spPr>
              <a:xfrm rot="746693" flipH="1">
                <a:off x="11477625" y="580310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원호 25">
                <a:extLst>
                  <a:ext uri="{FF2B5EF4-FFF2-40B4-BE49-F238E27FC236}">
                    <a16:creationId xmlns:a16="http://schemas.microsoft.com/office/drawing/2014/main" id="{7FD03103-FC28-E2EB-6FED-4CC8582DBB14}"/>
                  </a:ext>
                </a:extLst>
              </p:cNvPr>
              <p:cNvSpPr/>
              <p:nvPr/>
            </p:nvSpPr>
            <p:spPr>
              <a:xfrm rot="746693" flipH="1">
                <a:off x="11591925" y="666214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원호 26">
                <a:extLst>
                  <a:ext uri="{FF2B5EF4-FFF2-40B4-BE49-F238E27FC236}">
                    <a16:creationId xmlns:a16="http://schemas.microsoft.com/office/drawing/2014/main" id="{6B56FBB1-102A-B2D1-972F-BC6D08A61729}"/>
                  </a:ext>
                </a:extLst>
              </p:cNvPr>
              <p:cNvSpPr/>
              <p:nvPr/>
            </p:nvSpPr>
            <p:spPr>
              <a:xfrm rot="746693" flipH="1">
                <a:off x="11706225" y="752118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5D6ADBE-AABD-0AB9-9846-4D27F4AFC0AE}"/>
              </a:ext>
            </a:extLst>
          </p:cNvPr>
          <p:cNvSpPr txBox="1"/>
          <p:nvPr/>
        </p:nvSpPr>
        <p:spPr>
          <a:xfrm>
            <a:off x="1157412" y="1025555"/>
            <a:ext cx="300915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 err="1">
                <a:solidFill>
                  <a:schemeClr val="bg1"/>
                </a:solidFill>
                <a:latin typeface="페이퍼로지 8 ExtraBold" pitchFamily="2" charset="-127"/>
                <a:ea typeface="페이퍼로지 8 ExtraBold" pitchFamily="2" charset="-127"/>
              </a:rPr>
              <a:t>래퍼런스</a:t>
            </a:r>
            <a:r>
              <a:rPr lang="ko-KR" altLang="en-US" sz="4000" dirty="0">
                <a:solidFill>
                  <a:schemeClr val="bg1"/>
                </a:solidFill>
                <a:latin typeface="페이퍼로지 8 ExtraBold" pitchFamily="2" charset="-127"/>
                <a:ea typeface="페이퍼로지 8 ExtraBold" pitchFamily="2" charset="-127"/>
              </a:rPr>
              <a:t> 게임</a:t>
            </a:r>
            <a:endParaRPr lang="en-US" altLang="ko-KR" sz="4000" dirty="0">
              <a:solidFill>
                <a:schemeClr val="bg1"/>
              </a:solidFill>
              <a:latin typeface="페이퍼로지 8 ExtraBold" pitchFamily="2" charset="-127"/>
              <a:ea typeface="페이퍼로지 8 ExtraBold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1DC867E-57E3-8767-96BA-8474DA9E09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6569" y="2561579"/>
            <a:ext cx="3524742" cy="164805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830DA6-FA41-052E-4C1E-48479E3C6C1B}"/>
              </a:ext>
            </a:extLst>
          </p:cNvPr>
          <p:cNvSpPr txBox="1"/>
          <p:nvPr/>
        </p:nvSpPr>
        <p:spPr>
          <a:xfrm>
            <a:off x="4166569" y="4356476"/>
            <a:ext cx="41034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Peaks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en-US" altLang="ko-KR" dirty="0">
                <a:solidFill>
                  <a:schemeClr val="bg1"/>
                </a:solidFill>
              </a:rPr>
              <a:t>of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en-US" altLang="ko-KR" dirty="0">
                <a:solidFill>
                  <a:schemeClr val="bg1"/>
                </a:solidFill>
              </a:rPr>
              <a:t>Yore</a:t>
            </a:r>
            <a:br>
              <a:rPr lang="en-US" altLang="ko-KR" dirty="0">
                <a:solidFill>
                  <a:schemeClr val="bg1"/>
                </a:solidFill>
              </a:rPr>
            </a:br>
            <a:r>
              <a:rPr lang="en-US" altLang="ko-KR" dirty="0">
                <a:hlinkClick r:id="rId5"/>
              </a:rPr>
              <a:t>Save 55% on Peaks of Yore on Steam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4A0911-9B0E-1480-D707-539614F8C349}"/>
              </a:ext>
            </a:extLst>
          </p:cNvPr>
          <p:cNvSpPr txBox="1"/>
          <p:nvPr/>
        </p:nvSpPr>
        <p:spPr>
          <a:xfrm>
            <a:off x="985837" y="5244989"/>
            <a:ext cx="8805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차별점</a:t>
            </a:r>
            <a:r>
              <a:rPr lang="ko-KR" altLang="en-US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: </a:t>
            </a:r>
            <a:r>
              <a:rPr lang="ko-KR" altLang="en-US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몬스터의 유무</a:t>
            </a:r>
            <a:r>
              <a:rPr lang="en-US" altLang="ko-KR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, </a:t>
            </a:r>
            <a:r>
              <a:rPr lang="ko-KR" altLang="en-US" dirty="0" err="1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랜덤한</a:t>
            </a:r>
            <a:r>
              <a:rPr lang="ko-KR" altLang="en-US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 지형 생성 기능 및 지역 경사 시스템을 이용한 더욱 자유로운 등반</a:t>
            </a:r>
            <a:endParaRPr lang="en-US" altLang="ko-KR" dirty="0">
              <a:solidFill>
                <a:schemeClr val="bg1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727337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23F427-55AA-0DFA-1103-ECF8D9CEC4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래픽 12" descr="게임 컨트롤러 단색으로 채워진">
            <a:extLst>
              <a:ext uri="{FF2B5EF4-FFF2-40B4-BE49-F238E27FC236}">
                <a16:creationId xmlns:a16="http://schemas.microsoft.com/office/drawing/2014/main" id="{4811CB0B-24EE-CD8E-2E40-721D9D3841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942975" y="489793"/>
            <a:ext cx="247650" cy="24765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AD69716-0C4E-C480-8F7F-267ACB044B2F}"/>
              </a:ext>
            </a:extLst>
          </p:cNvPr>
          <p:cNvSpPr txBox="1"/>
          <p:nvPr/>
        </p:nvSpPr>
        <p:spPr>
          <a:xfrm>
            <a:off x="1190625" y="475119"/>
            <a:ext cx="28472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>
                <a:solidFill>
                  <a:schemeClr val="bg2">
                    <a:lumMod val="75000"/>
                  </a:schemeClr>
                </a:solidFill>
                <a:latin typeface="LEMON MILK Medium" panose="00000600000000000000" pitchFamily="50" charset="0"/>
              </a:rPr>
              <a:t>TuKorea</a:t>
            </a:r>
            <a:r>
              <a:rPr lang="en-US" altLang="ko-KR" sz="1200" dirty="0">
                <a:solidFill>
                  <a:schemeClr val="bg2">
                    <a:lumMod val="75000"/>
                  </a:schemeClr>
                </a:solidFill>
                <a:latin typeface="LEMON MILK Medium" panose="00000600000000000000" pitchFamily="50" charset="0"/>
              </a:rPr>
              <a:t> Graduation Project</a:t>
            </a:r>
            <a:endParaRPr lang="ko-KR" altLang="en-US" sz="1200" dirty="0">
              <a:solidFill>
                <a:schemeClr val="bg2">
                  <a:lumMod val="75000"/>
                </a:schemeClr>
              </a:solidFill>
              <a:latin typeface="LEMON MILK Medium" panose="00000600000000000000" pitchFamily="50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A680053-F778-613B-DAB8-FD0F512BE9FB}"/>
              </a:ext>
            </a:extLst>
          </p:cNvPr>
          <p:cNvSpPr/>
          <p:nvPr/>
        </p:nvSpPr>
        <p:spPr>
          <a:xfrm>
            <a:off x="942975" y="1057274"/>
            <a:ext cx="85725" cy="1260000"/>
          </a:xfrm>
          <a:prstGeom prst="rect">
            <a:avLst/>
          </a:prstGeom>
          <a:solidFill>
            <a:srgbClr val="B366FD"/>
          </a:solidFill>
          <a:ln>
            <a:noFill/>
          </a:ln>
          <a:effectLst>
            <a:outerShdw blurRad="127000" sx="104000" sy="104000" algn="ctr" rotWithShape="0">
              <a:srgbClr val="B366FD">
                <a:alpha val="7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88213C7-C654-EE3E-86EF-9E86F301C6A5}"/>
              </a:ext>
            </a:extLst>
          </p:cNvPr>
          <p:cNvGrpSpPr/>
          <p:nvPr/>
        </p:nvGrpSpPr>
        <p:grpSpPr>
          <a:xfrm>
            <a:off x="9433767" y="2716196"/>
            <a:ext cx="5212119" cy="6652329"/>
            <a:chOff x="9433767" y="2716196"/>
            <a:chExt cx="5212119" cy="6652329"/>
          </a:xfrm>
        </p:grpSpPr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358430FB-E76D-23DA-F817-861C5A03C809}"/>
                </a:ext>
              </a:extLst>
            </p:cNvPr>
            <p:cNvGrpSpPr/>
            <p:nvPr/>
          </p:nvGrpSpPr>
          <p:grpSpPr>
            <a:xfrm rot="2685813">
              <a:off x="9433767" y="4412120"/>
              <a:ext cx="3120551" cy="4956405"/>
              <a:chOff x="11249025" y="3429000"/>
              <a:chExt cx="2371725" cy="4216242"/>
            </a:xfrm>
          </p:grpSpPr>
          <p:sp>
            <p:nvSpPr>
              <p:cNvPr id="22" name="원호 21">
                <a:extLst>
                  <a:ext uri="{FF2B5EF4-FFF2-40B4-BE49-F238E27FC236}">
                    <a16:creationId xmlns:a16="http://schemas.microsoft.com/office/drawing/2014/main" id="{DE582C0D-3413-EA28-B07F-C05DA5AD2F10}"/>
                  </a:ext>
                </a:extLst>
              </p:cNvPr>
              <p:cNvSpPr/>
              <p:nvPr/>
            </p:nvSpPr>
            <p:spPr>
              <a:xfrm flipH="1">
                <a:off x="11249025" y="3429000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원호 22">
                <a:extLst>
                  <a:ext uri="{FF2B5EF4-FFF2-40B4-BE49-F238E27FC236}">
                    <a16:creationId xmlns:a16="http://schemas.microsoft.com/office/drawing/2014/main" id="{EC0767D4-2782-EC3E-B03B-D4B0E0023652}"/>
                  </a:ext>
                </a:extLst>
              </p:cNvPr>
              <p:cNvSpPr/>
              <p:nvPr/>
            </p:nvSpPr>
            <p:spPr>
              <a:xfrm flipH="1">
                <a:off x="11363325" y="3514904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원호 23">
                <a:extLst>
                  <a:ext uri="{FF2B5EF4-FFF2-40B4-BE49-F238E27FC236}">
                    <a16:creationId xmlns:a16="http://schemas.microsoft.com/office/drawing/2014/main" id="{DCC486D2-7B8A-910C-D067-A0DB18C7FC82}"/>
                  </a:ext>
                </a:extLst>
              </p:cNvPr>
              <p:cNvSpPr/>
              <p:nvPr/>
            </p:nvSpPr>
            <p:spPr>
              <a:xfrm flipH="1">
                <a:off x="11477625" y="3600808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9F7A6FAE-1464-CE01-3FB5-45BB3A483232}"/>
                </a:ext>
              </a:extLst>
            </p:cNvPr>
            <p:cNvGrpSpPr/>
            <p:nvPr/>
          </p:nvGrpSpPr>
          <p:grpSpPr>
            <a:xfrm rot="20521184">
              <a:off x="11425641" y="2716196"/>
              <a:ext cx="3220245" cy="5316662"/>
              <a:chOff x="11477625" y="580310"/>
              <a:chExt cx="2371725" cy="4216242"/>
            </a:xfrm>
          </p:grpSpPr>
          <p:sp>
            <p:nvSpPr>
              <p:cNvPr id="25" name="원호 24">
                <a:extLst>
                  <a:ext uri="{FF2B5EF4-FFF2-40B4-BE49-F238E27FC236}">
                    <a16:creationId xmlns:a16="http://schemas.microsoft.com/office/drawing/2014/main" id="{640D0642-FCEC-17FE-91EB-D06842CD6BB1}"/>
                  </a:ext>
                </a:extLst>
              </p:cNvPr>
              <p:cNvSpPr/>
              <p:nvPr/>
            </p:nvSpPr>
            <p:spPr>
              <a:xfrm rot="746693" flipH="1">
                <a:off x="11477625" y="580310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원호 25">
                <a:extLst>
                  <a:ext uri="{FF2B5EF4-FFF2-40B4-BE49-F238E27FC236}">
                    <a16:creationId xmlns:a16="http://schemas.microsoft.com/office/drawing/2014/main" id="{002E3C9C-B4A7-C663-3925-9A8A95229DAC}"/>
                  </a:ext>
                </a:extLst>
              </p:cNvPr>
              <p:cNvSpPr/>
              <p:nvPr/>
            </p:nvSpPr>
            <p:spPr>
              <a:xfrm rot="746693" flipH="1">
                <a:off x="11591925" y="666214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원호 26">
                <a:extLst>
                  <a:ext uri="{FF2B5EF4-FFF2-40B4-BE49-F238E27FC236}">
                    <a16:creationId xmlns:a16="http://schemas.microsoft.com/office/drawing/2014/main" id="{206D1D4D-D42C-3D2B-B62D-DB79E2C2F8FB}"/>
                  </a:ext>
                </a:extLst>
              </p:cNvPr>
              <p:cNvSpPr/>
              <p:nvPr/>
            </p:nvSpPr>
            <p:spPr>
              <a:xfrm rot="746693" flipH="1">
                <a:off x="11706225" y="752118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F6490A6-4AE1-F9DA-A311-A5CA9894E43B}"/>
              </a:ext>
            </a:extLst>
          </p:cNvPr>
          <p:cNvSpPr txBox="1"/>
          <p:nvPr/>
        </p:nvSpPr>
        <p:spPr>
          <a:xfrm>
            <a:off x="1157412" y="1025555"/>
            <a:ext cx="368562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  <a:latin typeface="페이퍼로지 8 ExtraBold" pitchFamily="2" charset="-127"/>
                <a:ea typeface="페이퍼로지 8 ExtraBold" pitchFamily="2" charset="-127"/>
              </a:rPr>
              <a:t>역할 분담 및 일정</a:t>
            </a:r>
            <a:endParaRPr lang="en-US" altLang="ko-KR" sz="4000" dirty="0">
              <a:solidFill>
                <a:schemeClr val="bg1"/>
              </a:solidFill>
              <a:latin typeface="페이퍼로지 8 ExtraBold" pitchFamily="2" charset="-127"/>
              <a:ea typeface="페이퍼로지 8 ExtraBold" pitchFamily="2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3DBEBB03-D297-9E49-F6DB-87F1C8BFFA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7333643"/>
              </p:ext>
            </p:extLst>
          </p:nvPr>
        </p:nvGraphicFramePr>
        <p:xfrm>
          <a:off x="1064367" y="2058614"/>
          <a:ext cx="10753502" cy="4424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68354">
                  <a:extLst>
                    <a:ext uri="{9D8B030D-6E8A-4147-A177-3AD203B41FA5}">
                      <a16:colId xmlns:a16="http://schemas.microsoft.com/office/drawing/2014/main" val="344467634"/>
                    </a:ext>
                  </a:extLst>
                </a:gridCol>
                <a:gridCol w="1480858">
                  <a:extLst>
                    <a:ext uri="{9D8B030D-6E8A-4147-A177-3AD203B41FA5}">
                      <a16:colId xmlns:a16="http://schemas.microsoft.com/office/drawing/2014/main" val="620268960"/>
                    </a:ext>
                  </a:extLst>
                </a:gridCol>
                <a:gridCol w="1480858">
                  <a:extLst>
                    <a:ext uri="{9D8B030D-6E8A-4147-A177-3AD203B41FA5}">
                      <a16:colId xmlns:a16="http://schemas.microsoft.com/office/drawing/2014/main" val="1686858515"/>
                    </a:ext>
                  </a:extLst>
                </a:gridCol>
                <a:gridCol w="1480858">
                  <a:extLst>
                    <a:ext uri="{9D8B030D-6E8A-4147-A177-3AD203B41FA5}">
                      <a16:colId xmlns:a16="http://schemas.microsoft.com/office/drawing/2014/main" val="3063703865"/>
                    </a:ext>
                  </a:extLst>
                </a:gridCol>
                <a:gridCol w="1480858">
                  <a:extLst>
                    <a:ext uri="{9D8B030D-6E8A-4147-A177-3AD203B41FA5}">
                      <a16:colId xmlns:a16="http://schemas.microsoft.com/office/drawing/2014/main" val="2797600228"/>
                    </a:ext>
                  </a:extLst>
                </a:gridCol>
                <a:gridCol w="1480858">
                  <a:extLst>
                    <a:ext uri="{9D8B030D-6E8A-4147-A177-3AD203B41FA5}">
                      <a16:colId xmlns:a16="http://schemas.microsoft.com/office/drawing/2014/main" val="337543856"/>
                    </a:ext>
                  </a:extLst>
                </a:gridCol>
                <a:gridCol w="1480858">
                  <a:extLst>
                    <a:ext uri="{9D8B030D-6E8A-4147-A177-3AD203B41FA5}">
                      <a16:colId xmlns:a16="http://schemas.microsoft.com/office/drawing/2014/main" val="7765163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항목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18683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Climbing, Tracking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</a:rPr>
                        <a:t>게임 모드 제작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11514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chemeClr val="bg1"/>
                          </a:solidFill>
                        </a:rPr>
                        <a:t>데디케이티드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</a:rPr>
                        <a:t> 서버 구현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90782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>
                          <a:solidFill>
                            <a:schemeClr val="bg1"/>
                          </a:solidFill>
                        </a:rPr>
                        <a:t>플레이어 캐릭터 제작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667342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</a:rPr>
                        <a:t>지형 구현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44471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</a:rPr>
                        <a:t>경사도 체크 시스템 구현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5832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</a:rPr>
                        <a:t>암벽등반 조작 구현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15779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</a:rPr>
                        <a:t>아이템 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&amp;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</a:rPr>
                        <a:t>아이템 생성 구현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5517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</a:rPr>
                        <a:t>인벤토리 및 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UI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</a:rPr>
                        <a:t>구현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52722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</a:rPr>
                        <a:t>몬스터 개발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44492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</a:rPr>
                        <a:t>화면 왜곡 효과 및 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VFX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</a:rPr>
                        <a:t>추가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2261621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FEE1350F-3CBB-FFB9-184F-03598781EA10}"/>
              </a:ext>
            </a:extLst>
          </p:cNvPr>
          <p:cNvSpPr/>
          <p:nvPr/>
        </p:nvSpPr>
        <p:spPr>
          <a:xfrm>
            <a:off x="9982562" y="313466"/>
            <a:ext cx="287293" cy="276999"/>
          </a:xfrm>
          <a:prstGeom prst="rect">
            <a:avLst/>
          </a:prstGeom>
          <a:solidFill>
            <a:srgbClr val="E971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7E103E1-6ED9-A1B0-DEEC-A25F29099BC5}"/>
              </a:ext>
            </a:extLst>
          </p:cNvPr>
          <p:cNvSpPr/>
          <p:nvPr/>
        </p:nvSpPr>
        <p:spPr>
          <a:xfrm>
            <a:off x="9982560" y="621502"/>
            <a:ext cx="287293" cy="276999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32299BE-45C7-7037-0DC5-13276485DED6}"/>
              </a:ext>
            </a:extLst>
          </p:cNvPr>
          <p:cNvSpPr/>
          <p:nvPr/>
        </p:nvSpPr>
        <p:spPr>
          <a:xfrm>
            <a:off x="9982561" y="929538"/>
            <a:ext cx="287293" cy="27699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38A7829-6F27-7ECF-6D89-D17A877946AE}"/>
              </a:ext>
            </a:extLst>
          </p:cNvPr>
          <p:cNvSpPr txBox="1"/>
          <p:nvPr/>
        </p:nvSpPr>
        <p:spPr>
          <a:xfrm>
            <a:off x="10318345" y="301814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>
                <a:solidFill>
                  <a:schemeClr val="bg1"/>
                </a:solidFill>
              </a:rPr>
              <a:t>황광진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5A77C5-3DE1-D069-626B-3C14FF3EC145}"/>
              </a:ext>
            </a:extLst>
          </p:cNvPr>
          <p:cNvSpPr txBox="1"/>
          <p:nvPr/>
        </p:nvSpPr>
        <p:spPr>
          <a:xfrm>
            <a:off x="10318345" y="595951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</a:rPr>
              <a:t>최경진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6554C6D-FDA3-68D3-4E35-622F42B303CF}"/>
              </a:ext>
            </a:extLst>
          </p:cNvPr>
          <p:cNvSpPr txBox="1"/>
          <p:nvPr/>
        </p:nvSpPr>
        <p:spPr>
          <a:xfrm>
            <a:off x="10318345" y="906643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>
                <a:solidFill>
                  <a:schemeClr val="bg1"/>
                </a:solidFill>
              </a:rPr>
              <a:t>클라팀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34352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2F2E97-9FF0-7973-D20D-078D622D2F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래픽 12" descr="게임 컨트롤러 단색으로 채워진">
            <a:extLst>
              <a:ext uri="{FF2B5EF4-FFF2-40B4-BE49-F238E27FC236}">
                <a16:creationId xmlns:a16="http://schemas.microsoft.com/office/drawing/2014/main" id="{79A33116-EDBA-194F-2E93-5C6157D2CC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942975" y="489793"/>
            <a:ext cx="247650" cy="24765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98F9357-A607-41D3-F413-0F31FA527F12}"/>
              </a:ext>
            </a:extLst>
          </p:cNvPr>
          <p:cNvSpPr txBox="1"/>
          <p:nvPr/>
        </p:nvSpPr>
        <p:spPr>
          <a:xfrm>
            <a:off x="1190625" y="475119"/>
            <a:ext cx="28472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>
                <a:solidFill>
                  <a:schemeClr val="bg2">
                    <a:lumMod val="75000"/>
                  </a:schemeClr>
                </a:solidFill>
                <a:latin typeface="LEMON MILK Medium" panose="00000600000000000000" pitchFamily="50" charset="0"/>
              </a:rPr>
              <a:t>TuKorea</a:t>
            </a:r>
            <a:r>
              <a:rPr lang="en-US" altLang="ko-KR" sz="1200" dirty="0">
                <a:solidFill>
                  <a:schemeClr val="bg2">
                    <a:lumMod val="75000"/>
                  </a:schemeClr>
                </a:solidFill>
                <a:latin typeface="LEMON MILK Medium" panose="00000600000000000000" pitchFamily="50" charset="0"/>
              </a:rPr>
              <a:t> Graduation Project</a:t>
            </a:r>
            <a:endParaRPr lang="ko-KR" altLang="en-US" sz="1200" dirty="0">
              <a:solidFill>
                <a:schemeClr val="bg2">
                  <a:lumMod val="75000"/>
                </a:schemeClr>
              </a:solidFill>
              <a:latin typeface="LEMON MILK Medium" panose="00000600000000000000" pitchFamily="50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399951A-538B-CB46-D481-B55F42E0BFF1}"/>
              </a:ext>
            </a:extLst>
          </p:cNvPr>
          <p:cNvSpPr/>
          <p:nvPr/>
        </p:nvSpPr>
        <p:spPr>
          <a:xfrm>
            <a:off x="942975" y="1057274"/>
            <a:ext cx="85725" cy="1260000"/>
          </a:xfrm>
          <a:prstGeom prst="rect">
            <a:avLst/>
          </a:prstGeom>
          <a:solidFill>
            <a:srgbClr val="B366FD"/>
          </a:solidFill>
          <a:ln>
            <a:noFill/>
          </a:ln>
          <a:effectLst>
            <a:outerShdw blurRad="127000" sx="104000" sy="104000" algn="ctr" rotWithShape="0">
              <a:srgbClr val="B366FD">
                <a:alpha val="7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BC82864A-DFC7-E510-09BE-7F42041DE687}"/>
              </a:ext>
            </a:extLst>
          </p:cNvPr>
          <p:cNvGrpSpPr/>
          <p:nvPr/>
        </p:nvGrpSpPr>
        <p:grpSpPr>
          <a:xfrm>
            <a:off x="9433767" y="2716196"/>
            <a:ext cx="5212119" cy="6652329"/>
            <a:chOff x="9433767" y="2716196"/>
            <a:chExt cx="5212119" cy="6652329"/>
          </a:xfrm>
        </p:grpSpPr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7A56FCD3-26AA-EE82-F5FF-1BD3A2B167E8}"/>
                </a:ext>
              </a:extLst>
            </p:cNvPr>
            <p:cNvGrpSpPr/>
            <p:nvPr/>
          </p:nvGrpSpPr>
          <p:grpSpPr>
            <a:xfrm rot="2685813">
              <a:off x="9433767" y="4412120"/>
              <a:ext cx="3120551" cy="4956405"/>
              <a:chOff x="11249025" y="3429000"/>
              <a:chExt cx="2371725" cy="4216242"/>
            </a:xfrm>
          </p:grpSpPr>
          <p:sp>
            <p:nvSpPr>
              <p:cNvPr id="22" name="원호 21">
                <a:extLst>
                  <a:ext uri="{FF2B5EF4-FFF2-40B4-BE49-F238E27FC236}">
                    <a16:creationId xmlns:a16="http://schemas.microsoft.com/office/drawing/2014/main" id="{4377CB32-3304-4E2C-1F83-E969693BC81E}"/>
                  </a:ext>
                </a:extLst>
              </p:cNvPr>
              <p:cNvSpPr/>
              <p:nvPr/>
            </p:nvSpPr>
            <p:spPr>
              <a:xfrm flipH="1">
                <a:off x="11249025" y="3429000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원호 22">
                <a:extLst>
                  <a:ext uri="{FF2B5EF4-FFF2-40B4-BE49-F238E27FC236}">
                    <a16:creationId xmlns:a16="http://schemas.microsoft.com/office/drawing/2014/main" id="{7D40F74E-58D0-BA00-D553-819831A7B47E}"/>
                  </a:ext>
                </a:extLst>
              </p:cNvPr>
              <p:cNvSpPr/>
              <p:nvPr/>
            </p:nvSpPr>
            <p:spPr>
              <a:xfrm flipH="1">
                <a:off x="11363325" y="3514904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원호 23">
                <a:extLst>
                  <a:ext uri="{FF2B5EF4-FFF2-40B4-BE49-F238E27FC236}">
                    <a16:creationId xmlns:a16="http://schemas.microsoft.com/office/drawing/2014/main" id="{4A738435-EC22-E0DF-1EE1-D3AFBC614D7B}"/>
                  </a:ext>
                </a:extLst>
              </p:cNvPr>
              <p:cNvSpPr/>
              <p:nvPr/>
            </p:nvSpPr>
            <p:spPr>
              <a:xfrm flipH="1">
                <a:off x="11477625" y="3600808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C485E60F-6FF7-A6A6-9FF9-8DB6431CADED}"/>
                </a:ext>
              </a:extLst>
            </p:cNvPr>
            <p:cNvGrpSpPr/>
            <p:nvPr/>
          </p:nvGrpSpPr>
          <p:grpSpPr>
            <a:xfrm rot="20521184">
              <a:off x="11425641" y="2716196"/>
              <a:ext cx="3220245" cy="5316662"/>
              <a:chOff x="11477625" y="580310"/>
              <a:chExt cx="2371725" cy="4216242"/>
            </a:xfrm>
          </p:grpSpPr>
          <p:sp>
            <p:nvSpPr>
              <p:cNvPr id="25" name="원호 24">
                <a:extLst>
                  <a:ext uri="{FF2B5EF4-FFF2-40B4-BE49-F238E27FC236}">
                    <a16:creationId xmlns:a16="http://schemas.microsoft.com/office/drawing/2014/main" id="{BC30609D-64F7-4709-548A-645DC31FB78E}"/>
                  </a:ext>
                </a:extLst>
              </p:cNvPr>
              <p:cNvSpPr/>
              <p:nvPr/>
            </p:nvSpPr>
            <p:spPr>
              <a:xfrm rot="746693" flipH="1">
                <a:off x="11477625" y="580310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원호 25">
                <a:extLst>
                  <a:ext uri="{FF2B5EF4-FFF2-40B4-BE49-F238E27FC236}">
                    <a16:creationId xmlns:a16="http://schemas.microsoft.com/office/drawing/2014/main" id="{B2A683AF-BA27-5E74-A9AD-7984A1FEB004}"/>
                  </a:ext>
                </a:extLst>
              </p:cNvPr>
              <p:cNvSpPr/>
              <p:nvPr/>
            </p:nvSpPr>
            <p:spPr>
              <a:xfrm rot="746693" flipH="1">
                <a:off x="11591925" y="666214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원호 26">
                <a:extLst>
                  <a:ext uri="{FF2B5EF4-FFF2-40B4-BE49-F238E27FC236}">
                    <a16:creationId xmlns:a16="http://schemas.microsoft.com/office/drawing/2014/main" id="{89291A02-EF94-4A3A-E012-ECAC172543EE}"/>
                  </a:ext>
                </a:extLst>
              </p:cNvPr>
              <p:cNvSpPr/>
              <p:nvPr/>
            </p:nvSpPr>
            <p:spPr>
              <a:xfrm rot="746693" flipH="1">
                <a:off x="11706225" y="752118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9B3FB36-14B3-E41D-3BA8-4A21E9C9DDF9}"/>
              </a:ext>
            </a:extLst>
          </p:cNvPr>
          <p:cNvSpPr txBox="1"/>
          <p:nvPr/>
        </p:nvSpPr>
        <p:spPr>
          <a:xfrm>
            <a:off x="1157412" y="1025555"/>
            <a:ext cx="319029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LEMON MILK Bold" panose="00000800000000000000" pitchFamily="50" charset="0"/>
              </a:rPr>
              <a:t>Table of</a:t>
            </a:r>
          </a:p>
          <a:p>
            <a:r>
              <a:rPr lang="en-US" altLang="ko-KR" sz="4000" dirty="0">
                <a:solidFill>
                  <a:schemeClr val="bg1"/>
                </a:solidFill>
                <a:latin typeface="LEMON MILK Bold" panose="00000800000000000000" pitchFamily="50" charset="0"/>
              </a:rPr>
              <a:t>contents</a:t>
            </a:r>
            <a:endParaRPr lang="ko-KR" altLang="en-US" sz="4000" dirty="0">
              <a:solidFill>
                <a:schemeClr val="bg1"/>
              </a:solidFill>
              <a:latin typeface="LEMON MILK Bold" panose="00000800000000000000" pitchFamily="50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AB2D29-6728-523B-93B8-153F44BF0CE4}"/>
              </a:ext>
            </a:extLst>
          </p:cNvPr>
          <p:cNvSpPr txBox="1"/>
          <p:nvPr/>
        </p:nvSpPr>
        <p:spPr>
          <a:xfrm>
            <a:off x="1576872" y="2911151"/>
            <a:ext cx="2026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1. </a:t>
            </a:r>
            <a:r>
              <a:rPr lang="ko-KR" altLang="en-US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개인별 준비 현황 </a:t>
            </a:r>
            <a:endParaRPr lang="en-US" altLang="ko-KR" dirty="0">
              <a:solidFill>
                <a:schemeClr val="bg1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859177-7C48-F85E-6BB9-BE7E2F3B0B07}"/>
              </a:ext>
            </a:extLst>
          </p:cNvPr>
          <p:cNvSpPr txBox="1"/>
          <p:nvPr/>
        </p:nvSpPr>
        <p:spPr>
          <a:xfrm>
            <a:off x="1576872" y="3280483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2. </a:t>
            </a:r>
            <a:r>
              <a:rPr lang="ko-KR" altLang="en-US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개발 환경</a:t>
            </a:r>
            <a:endParaRPr lang="en-US" altLang="ko-KR" dirty="0">
              <a:solidFill>
                <a:schemeClr val="bg1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EA1DEB-22B5-A994-82AE-8F2AA15D93FC}"/>
              </a:ext>
            </a:extLst>
          </p:cNvPr>
          <p:cNvSpPr txBox="1"/>
          <p:nvPr/>
        </p:nvSpPr>
        <p:spPr>
          <a:xfrm>
            <a:off x="1569222" y="3649815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3. </a:t>
            </a:r>
            <a:r>
              <a:rPr lang="ko-KR" altLang="en-US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연구 목적</a:t>
            </a:r>
            <a:endParaRPr lang="en-US" altLang="ko-KR" dirty="0">
              <a:solidFill>
                <a:schemeClr val="bg1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8833BC-07B1-9E4B-28F2-4992CB2D7BBC}"/>
              </a:ext>
            </a:extLst>
          </p:cNvPr>
          <p:cNvSpPr txBox="1"/>
          <p:nvPr/>
        </p:nvSpPr>
        <p:spPr>
          <a:xfrm>
            <a:off x="1570987" y="4017904"/>
            <a:ext cx="1315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4. </a:t>
            </a:r>
            <a:r>
              <a:rPr lang="ko-KR" altLang="en-US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게임 소개</a:t>
            </a:r>
            <a:endParaRPr lang="en-US" altLang="ko-KR" dirty="0">
              <a:solidFill>
                <a:schemeClr val="bg1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1BC8193-2752-D39F-FFF1-4E65C31AE67C}"/>
              </a:ext>
            </a:extLst>
          </p:cNvPr>
          <p:cNvSpPr txBox="1"/>
          <p:nvPr/>
        </p:nvSpPr>
        <p:spPr>
          <a:xfrm>
            <a:off x="1854016" y="4385993"/>
            <a:ext cx="1763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4-1. </a:t>
            </a:r>
            <a:r>
              <a:rPr lang="ko-KR" altLang="en-US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게임 흐름도</a:t>
            </a:r>
            <a:endParaRPr lang="en-US" altLang="ko-KR" dirty="0">
              <a:solidFill>
                <a:schemeClr val="bg1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6B45498-B21B-FCE4-C373-3B43D9B42650}"/>
              </a:ext>
            </a:extLst>
          </p:cNvPr>
          <p:cNvSpPr txBox="1"/>
          <p:nvPr/>
        </p:nvSpPr>
        <p:spPr>
          <a:xfrm>
            <a:off x="1854016" y="4752839"/>
            <a:ext cx="19699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4-2. </a:t>
            </a:r>
            <a:r>
              <a:rPr lang="ko-KR" altLang="en-US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파라미터 소개</a:t>
            </a:r>
            <a:endParaRPr lang="en-US" altLang="ko-KR" dirty="0">
              <a:solidFill>
                <a:schemeClr val="bg1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B848422-8405-43F4-B1CE-A6A8A90D8167}"/>
              </a:ext>
            </a:extLst>
          </p:cNvPr>
          <p:cNvSpPr txBox="1"/>
          <p:nvPr/>
        </p:nvSpPr>
        <p:spPr>
          <a:xfrm>
            <a:off x="1854016" y="5119392"/>
            <a:ext cx="1966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4-3. </a:t>
            </a:r>
            <a:r>
              <a:rPr lang="ko-KR" altLang="en-US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스테이지 구조</a:t>
            </a:r>
            <a:endParaRPr lang="en-US" altLang="ko-KR" dirty="0">
              <a:solidFill>
                <a:schemeClr val="bg1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3617277-7949-E5C0-6231-16B6B4BC0B2A}"/>
              </a:ext>
            </a:extLst>
          </p:cNvPr>
          <p:cNvSpPr txBox="1"/>
          <p:nvPr/>
        </p:nvSpPr>
        <p:spPr>
          <a:xfrm>
            <a:off x="1854016" y="5485945"/>
            <a:ext cx="17709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4-4. </a:t>
            </a:r>
            <a:r>
              <a:rPr lang="ko-KR" altLang="en-US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아이템 소개</a:t>
            </a:r>
            <a:endParaRPr lang="en-US" altLang="ko-KR" dirty="0">
              <a:solidFill>
                <a:schemeClr val="bg1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967C447-057C-E59C-D467-3C37B7D32649}"/>
              </a:ext>
            </a:extLst>
          </p:cNvPr>
          <p:cNvSpPr txBox="1"/>
          <p:nvPr/>
        </p:nvSpPr>
        <p:spPr>
          <a:xfrm>
            <a:off x="1854016" y="5868994"/>
            <a:ext cx="1768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4-5. </a:t>
            </a:r>
            <a:r>
              <a:rPr lang="ko-KR" altLang="en-US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몬스터 소개</a:t>
            </a:r>
            <a:endParaRPr lang="en-US" altLang="ko-KR" dirty="0">
              <a:solidFill>
                <a:schemeClr val="bg1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A59ACB6-71F2-53E1-6283-2B401B5FDE59}"/>
              </a:ext>
            </a:extLst>
          </p:cNvPr>
          <p:cNvSpPr txBox="1"/>
          <p:nvPr/>
        </p:nvSpPr>
        <p:spPr>
          <a:xfrm>
            <a:off x="4796140" y="2911151"/>
            <a:ext cx="3095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5. </a:t>
            </a:r>
            <a:r>
              <a:rPr lang="ko-KR" altLang="en-US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기술적 요소 및 중점 연구분야</a:t>
            </a:r>
            <a:endParaRPr lang="en-US" altLang="ko-KR" dirty="0">
              <a:solidFill>
                <a:schemeClr val="bg1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C7B8BCF-20DA-CC9D-00AA-FBB8F75C79AF}"/>
              </a:ext>
            </a:extLst>
          </p:cNvPr>
          <p:cNvSpPr txBox="1"/>
          <p:nvPr/>
        </p:nvSpPr>
        <p:spPr>
          <a:xfrm>
            <a:off x="4796139" y="3283975"/>
            <a:ext cx="1720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6. </a:t>
            </a:r>
            <a:r>
              <a:rPr lang="ko-KR" altLang="en-US" dirty="0" err="1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래퍼런스</a:t>
            </a:r>
            <a:r>
              <a:rPr lang="ko-KR" altLang="en-US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 게임</a:t>
            </a:r>
            <a:endParaRPr lang="en-US" altLang="ko-KR" dirty="0">
              <a:solidFill>
                <a:schemeClr val="bg1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BC0EEE7-23AD-704E-9168-F9E1BB2154F8}"/>
              </a:ext>
            </a:extLst>
          </p:cNvPr>
          <p:cNvSpPr txBox="1"/>
          <p:nvPr/>
        </p:nvSpPr>
        <p:spPr>
          <a:xfrm>
            <a:off x="4796138" y="3649815"/>
            <a:ext cx="2019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7. </a:t>
            </a:r>
            <a:r>
              <a:rPr lang="ko-KR" altLang="en-US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역할 분담 및 일정</a:t>
            </a:r>
            <a:endParaRPr lang="en-US" altLang="ko-KR" dirty="0">
              <a:solidFill>
                <a:schemeClr val="bg1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022022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A2493B-50FF-970A-B486-DD8B5863B4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래픽 12" descr="게임 컨트롤러 단색으로 채워진">
            <a:extLst>
              <a:ext uri="{FF2B5EF4-FFF2-40B4-BE49-F238E27FC236}">
                <a16:creationId xmlns:a16="http://schemas.microsoft.com/office/drawing/2014/main" id="{25022544-32C6-7493-0FBE-FA88B9AB17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942975" y="489793"/>
            <a:ext cx="247650" cy="24765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5BF469F-2749-25D4-D254-7934004C3469}"/>
              </a:ext>
            </a:extLst>
          </p:cNvPr>
          <p:cNvSpPr txBox="1"/>
          <p:nvPr/>
        </p:nvSpPr>
        <p:spPr>
          <a:xfrm>
            <a:off x="1190625" y="475119"/>
            <a:ext cx="28472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>
                <a:solidFill>
                  <a:schemeClr val="bg2">
                    <a:lumMod val="75000"/>
                  </a:schemeClr>
                </a:solidFill>
                <a:latin typeface="LEMON MILK Medium" panose="00000600000000000000" pitchFamily="50" charset="0"/>
              </a:rPr>
              <a:t>TuKorea</a:t>
            </a:r>
            <a:r>
              <a:rPr lang="en-US" altLang="ko-KR" sz="1200" dirty="0">
                <a:solidFill>
                  <a:schemeClr val="bg2">
                    <a:lumMod val="75000"/>
                  </a:schemeClr>
                </a:solidFill>
                <a:latin typeface="LEMON MILK Medium" panose="00000600000000000000" pitchFamily="50" charset="0"/>
              </a:rPr>
              <a:t> Graduation Project</a:t>
            </a:r>
            <a:endParaRPr lang="ko-KR" altLang="en-US" sz="1200" dirty="0">
              <a:solidFill>
                <a:schemeClr val="bg2">
                  <a:lumMod val="75000"/>
                </a:schemeClr>
              </a:solidFill>
              <a:latin typeface="LEMON MILK Medium" panose="00000600000000000000" pitchFamily="50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BE24497-6966-903A-A274-B111E6E3E3DD}"/>
              </a:ext>
            </a:extLst>
          </p:cNvPr>
          <p:cNvSpPr/>
          <p:nvPr/>
        </p:nvSpPr>
        <p:spPr>
          <a:xfrm>
            <a:off x="942975" y="1057274"/>
            <a:ext cx="85725" cy="1260000"/>
          </a:xfrm>
          <a:prstGeom prst="rect">
            <a:avLst/>
          </a:prstGeom>
          <a:solidFill>
            <a:srgbClr val="B366FD"/>
          </a:solidFill>
          <a:ln>
            <a:noFill/>
          </a:ln>
          <a:effectLst>
            <a:outerShdw blurRad="127000" sx="104000" sy="104000" algn="ctr" rotWithShape="0">
              <a:srgbClr val="B366FD">
                <a:alpha val="7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D9233C8A-CBB3-0121-999F-3D76EFC8C831}"/>
              </a:ext>
            </a:extLst>
          </p:cNvPr>
          <p:cNvGrpSpPr/>
          <p:nvPr/>
        </p:nvGrpSpPr>
        <p:grpSpPr>
          <a:xfrm>
            <a:off x="9433767" y="2716196"/>
            <a:ext cx="5212119" cy="6652329"/>
            <a:chOff x="9433767" y="2716196"/>
            <a:chExt cx="5212119" cy="6652329"/>
          </a:xfrm>
        </p:grpSpPr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0EC82B52-80A9-0F6C-5FA6-072F794B058D}"/>
                </a:ext>
              </a:extLst>
            </p:cNvPr>
            <p:cNvGrpSpPr/>
            <p:nvPr/>
          </p:nvGrpSpPr>
          <p:grpSpPr>
            <a:xfrm rot="2685813">
              <a:off x="9433767" y="4412120"/>
              <a:ext cx="3120551" cy="4956405"/>
              <a:chOff x="11249025" y="3429000"/>
              <a:chExt cx="2371725" cy="4216242"/>
            </a:xfrm>
          </p:grpSpPr>
          <p:sp>
            <p:nvSpPr>
              <p:cNvPr id="22" name="원호 21">
                <a:extLst>
                  <a:ext uri="{FF2B5EF4-FFF2-40B4-BE49-F238E27FC236}">
                    <a16:creationId xmlns:a16="http://schemas.microsoft.com/office/drawing/2014/main" id="{FBACF4C9-DAFB-B655-AD71-0D9455217EB6}"/>
                  </a:ext>
                </a:extLst>
              </p:cNvPr>
              <p:cNvSpPr/>
              <p:nvPr/>
            </p:nvSpPr>
            <p:spPr>
              <a:xfrm flipH="1">
                <a:off x="11249025" y="3429000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원호 22">
                <a:extLst>
                  <a:ext uri="{FF2B5EF4-FFF2-40B4-BE49-F238E27FC236}">
                    <a16:creationId xmlns:a16="http://schemas.microsoft.com/office/drawing/2014/main" id="{D114979B-49AD-7277-058D-E45F15A96F4E}"/>
                  </a:ext>
                </a:extLst>
              </p:cNvPr>
              <p:cNvSpPr/>
              <p:nvPr/>
            </p:nvSpPr>
            <p:spPr>
              <a:xfrm flipH="1">
                <a:off x="11363325" y="3514904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원호 23">
                <a:extLst>
                  <a:ext uri="{FF2B5EF4-FFF2-40B4-BE49-F238E27FC236}">
                    <a16:creationId xmlns:a16="http://schemas.microsoft.com/office/drawing/2014/main" id="{9C58F073-1171-17B3-DCAB-0C392ACF989C}"/>
                  </a:ext>
                </a:extLst>
              </p:cNvPr>
              <p:cNvSpPr/>
              <p:nvPr/>
            </p:nvSpPr>
            <p:spPr>
              <a:xfrm flipH="1">
                <a:off x="11477625" y="3600808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163DD081-8A02-7578-D9D2-181B3C096BB1}"/>
                </a:ext>
              </a:extLst>
            </p:cNvPr>
            <p:cNvGrpSpPr/>
            <p:nvPr/>
          </p:nvGrpSpPr>
          <p:grpSpPr>
            <a:xfrm rot="20521184">
              <a:off x="11425641" y="2716196"/>
              <a:ext cx="3220245" cy="5316662"/>
              <a:chOff x="11477625" y="580310"/>
              <a:chExt cx="2371725" cy="4216242"/>
            </a:xfrm>
          </p:grpSpPr>
          <p:sp>
            <p:nvSpPr>
              <p:cNvPr id="25" name="원호 24">
                <a:extLst>
                  <a:ext uri="{FF2B5EF4-FFF2-40B4-BE49-F238E27FC236}">
                    <a16:creationId xmlns:a16="http://schemas.microsoft.com/office/drawing/2014/main" id="{3229E0A0-6923-B41D-EF8E-64B8F7217162}"/>
                  </a:ext>
                </a:extLst>
              </p:cNvPr>
              <p:cNvSpPr/>
              <p:nvPr/>
            </p:nvSpPr>
            <p:spPr>
              <a:xfrm rot="746693" flipH="1">
                <a:off x="11477625" y="580310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원호 25">
                <a:extLst>
                  <a:ext uri="{FF2B5EF4-FFF2-40B4-BE49-F238E27FC236}">
                    <a16:creationId xmlns:a16="http://schemas.microsoft.com/office/drawing/2014/main" id="{E4FC4DCB-88AE-FFC3-E8A3-11DA2401D425}"/>
                  </a:ext>
                </a:extLst>
              </p:cNvPr>
              <p:cNvSpPr/>
              <p:nvPr/>
            </p:nvSpPr>
            <p:spPr>
              <a:xfrm rot="746693" flipH="1">
                <a:off x="11591925" y="666214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원호 26">
                <a:extLst>
                  <a:ext uri="{FF2B5EF4-FFF2-40B4-BE49-F238E27FC236}">
                    <a16:creationId xmlns:a16="http://schemas.microsoft.com/office/drawing/2014/main" id="{58581090-C8DC-D43F-602F-61C905E5B485}"/>
                  </a:ext>
                </a:extLst>
              </p:cNvPr>
              <p:cNvSpPr/>
              <p:nvPr/>
            </p:nvSpPr>
            <p:spPr>
              <a:xfrm rot="746693" flipH="1">
                <a:off x="11706225" y="752118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B4866E7-9538-942A-E020-CFAA3BB550AF}"/>
              </a:ext>
            </a:extLst>
          </p:cNvPr>
          <p:cNvSpPr txBox="1"/>
          <p:nvPr/>
        </p:nvSpPr>
        <p:spPr>
          <a:xfrm>
            <a:off x="1157412" y="1025555"/>
            <a:ext cx="35734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  <a:latin typeface="페이퍼로지 8 ExtraBold" pitchFamily="2" charset="-127"/>
                <a:ea typeface="페이퍼로지 8 ExtraBold" pitchFamily="2" charset="-127"/>
              </a:rPr>
              <a:t>개인별 준비 현황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B1164E2-8446-A7F6-21C7-40675BD328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0382727"/>
              </p:ext>
            </p:extLst>
          </p:nvPr>
        </p:nvGraphicFramePr>
        <p:xfrm>
          <a:off x="942975" y="2856429"/>
          <a:ext cx="10217616" cy="304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19325">
                  <a:extLst>
                    <a:ext uri="{9D8B030D-6E8A-4147-A177-3AD203B41FA5}">
                      <a16:colId xmlns:a16="http://schemas.microsoft.com/office/drawing/2014/main" val="577379697"/>
                    </a:ext>
                  </a:extLst>
                </a:gridCol>
                <a:gridCol w="3752850">
                  <a:extLst>
                    <a:ext uri="{9D8B030D-6E8A-4147-A177-3AD203B41FA5}">
                      <a16:colId xmlns:a16="http://schemas.microsoft.com/office/drawing/2014/main" val="3465477016"/>
                    </a:ext>
                  </a:extLst>
                </a:gridCol>
                <a:gridCol w="4245441">
                  <a:extLst>
                    <a:ext uri="{9D8B030D-6E8A-4147-A177-3AD203B41FA5}">
                      <a16:colId xmlns:a16="http://schemas.microsoft.com/office/drawing/2014/main" val="3104900603"/>
                    </a:ext>
                  </a:extLst>
                </a:gridCol>
              </a:tblGrid>
              <a:tr h="2963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이름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역할</a:t>
                      </a: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수강과목</a:t>
                      </a: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4761913"/>
                  </a:ext>
                </a:extLst>
              </a:tr>
              <a:tr h="7629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황광진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페이퍼로지 3 Light" pitchFamily="2" charset="-127"/>
                        <a:ea typeface="페이퍼로지 3 Light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클라이언트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C,C++,STL, 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컴퓨터 그래픽스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,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운영체제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알고리즘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게임수학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게임기획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1,2, 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게임엔진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1(</a:t>
                      </a:r>
                      <a:r>
                        <a:rPr lang="ko-KR" altLang="en-US" dirty="0" err="1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언리얼엔진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)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페이퍼로지 3 Light" pitchFamily="2" charset="-127"/>
                        <a:ea typeface="페이퍼로지 3 Light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232471"/>
                  </a:ext>
                </a:extLst>
              </a:tr>
              <a:tr h="7629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최경진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클라이언트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C,C++,STL, 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컴퓨터 그래픽스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,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운영체제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알고리즘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게임수학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게임기획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1,2, 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게임엔진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1(</a:t>
                      </a:r>
                      <a:r>
                        <a:rPr lang="ko-KR" altLang="en-US" dirty="0" err="1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언리얼엔진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)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페이퍼로지 3 Light" pitchFamily="2" charset="-127"/>
                        <a:ea typeface="페이퍼로지 3 Light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69048000"/>
                  </a:ext>
                </a:extLst>
              </a:tr>
              <a:tr h="7629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김지호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모델링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C,C++,STL,3d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모델링 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1,2, 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컴퓨터 그래픽스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,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운영체제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알고리즘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게임기획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1,2, 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게임엔진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1(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유니티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페이퍼로지 3 Light" pitchFamily="2" charset="-127"/>
                          <a:ea typeface="페이퍼로지 3 Light" pitchFamily="2" charset="-127"/>
                        </a:rPr>
                        <a:t>)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페이퍼로지 3 Light" pitchFamily="2" charset="-127"/>
                        <a:ea typeface="페이퍼로지 3 Light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710404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116992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8B8AA7-B7FD-2979-33ED-5C2FF50FC5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래픽 12" descr="게임 컨트롤러 단색으로 채워진">
            <a:extLst>
              <a:ext uri="{FF2B5EF4-FFF2-40B4-BE49-F238E27FC236}">
                <a16:creationId xmlns:a16="http://schemas.microsoft.com/office/drawing/2014/main" id="{9E8AD3BA-DD52-DAF2-8C7C-F1DF68B9DF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942975" y="489793"/>
            <a:ext cx="247650" cy="24765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5614B21-54D2-AF55-56E6-8431AC6A3DAA}"/>
              </a:ext>
            </a:extLst>
          </p:cNvPr>
          <p:cNvSpPr txBox="1"/>
          <p:nvPr/>
        </p:nvSpPr>
        <p:spPr>
          <a:xfrm>
            <a:off x="1190625" y="475119"/>
            <a:ext cx="28472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>
                <a:solidFill>
                  <a:schemeClr val="bg2">
                    <a:lumMod val="75000"/>
                  </a:schemeClr>
                </a:solidFill>
                <a:latin typeface="LEMON MILK Medium" panose="00000600000000000000" pitchFamily="50" charset="0"/>
              </a:rPr>
              <a:t>TuKorea</a:t>
            </a:r>
            <a:r>
              <a:rPr lang="en-US" altLang="ko-KR" sz="1200" dirty="0">
                <a:solidFill>
                  <a:schemeClr val="bg2">
                    <a:lumMod val="75000"/>
                  </a:schemeClr>
                </a:solidFill>
                <a:latin typeface="LEMON MILK Medium" panose="00000600000000000000" pitchFamily="50" charset="0"/>
              </a:rPr>
              <a:t> Graduation Project</a:t>
            </a:r>
            <a:endParaRPr lang="ko-KR" altLang="en-US" sz="1200" dirty="0">
              <a:solidFill>
                <a:schemeClr val="bg2">
                  <a:lumMod val="75000"/>
                </a:schemeClr>
              </a:solidFill>
              <a:latin typeface="LEMON MILK Medium" panose="00000600000000000000" pitchFamily="50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D73BF54-976D-2E0F-3BC0-F23F91461B9B}"/>
              </a:ext>
            </a:extLst>
          </p:cNvPr>
          <p:cNvSpPr/>
          <p:nvPr/>
        </p:nvSpPr>
        <p:spPr>
          <a:xfrm>
            <a:off x="942975" y="1057274"/>
            <a:ext cx="85725" cy="1260000"/>
          </a:xfrm>
          <a:prstGeom prst="rect">
            <a:avLst/>
          </a:prstGeom>
          <a:solidFill>
            <a:srgbClr val="B366FD"/>
          </a:solidFill>
          <a:ln>
            <a:noFill/>
          </a:ln>
          <a:effectLst>
            <a:outerShdw blurRad="127000" sx="104000" sy="104000" algn="ctr" rotWithShape="0">
              <a:srgbClr val="B366FD">
                <a:alpha val="7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757BF87-7775-FACC-13E7-E532248AFABB}"/>
              </a:ext>
            </a:extLst>
          </p:cNvPr>
          <p:cNvSpPr txBox="1"/>
          <p:nvPr/>
        </p:nvSpPr>
        <p:spPr>
          <a:xfrm>
            <a:off x="1157412" y="1025555"/>
            <a:ext cx="21050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  <a:latin typeface="페이퍼로지 8 ExtraBold" pitchFamily="2" charset="-127"/>
                <a:ea typeface="페이퍼로지 8 ExtraBold" pitchFamily="2" charset="-127"/>
              </a:rPr>
              <a:t>개발 환경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3A6C07EB-501C-83A4-1998-0A35B4A8AF87}"/>
              </a:ext>
            </a:extLst>
          </p:cNvPr>
          <p:cNvGrpSpPr/>
          <p:nvPr/>
        </p:nvGrpSpPr>
        <p:grpSpPr>
          <a:xfrm>
            <a:off x="1190625" y="2708469"/>
            <a:ext cx="325368" cy="325368"/>
            <a:chOff x="1190625" y="2722320"/>
            <a:chExt cx="325368" cy="325368"/>
          </a:xfrm>
        </p:grpSpPr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93E916B5-D940-A01A-B42A-C080CBDF888F}"/>
                </a:ext>
              </a:extLst>
            </p:cNvPr>
            <p:cNvSpPr/>
            <p:nvPr/>
          </p:nvSpPr>
          <p:spPr>
            <a:xfrm>
              <a:off x="1190625" y="2722320"/>
              <a:ext cx="325368" cy="325368"/>
            </a:xfrm>
            <a:prstGeom prst="roundRect">
              <a:avLst/>
            </a:prstGeom>
            <a:solidFill>
              <a:srgbClr val="B366FD">
                <a:alpha val="21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" name="그래픽 10" descr="톱니바퀴 단색으로 채워진">
              <a:extLst>
                <a:ext uri="{FF2B5EF4-FFF2-40B4-BE49-F238E27FC236}">
                  <a16:creationId xmlns:a16="http://schemas.microsoft.com/office/drawing/2014/main" id="{A7515091-9E9D-26EA-ED32-0720E239D78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209309" y="2741004"/>
              <a:ext cx="288000" cy="288000"/>
            </a:xfrm>
            <a:prstGeom prst="rect">
              <a:avLst/>
            </a:prstGeom>
          </p:spPr>
        </p:pic>
      </p:grp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90C62D2-CB3F-ABE8-9A30-09A2A3C532B6}"/>
              </a:ext>
            </a:extLst>
          </p:cNvPr>
          <p:cNvCxnSpPr>
            <a:cxnSpLocks/>
          </p:cNvCxnSpPr>
          <p:nvPr/>
        </p:nvCxnSpPr>
        <p:spPr>
          <a:xfrm>
            <a:off x="1280160" y="3226870"/>
            <a:ext cx="5082139" cy="0"/>
          </a:xfrm>
          <a:prstGeom prst="line">
            <a:avLst/>
          </a:prstGeom>
          <a:ln>
            <a:solidFill>
              <a:srgbClr val="B366FD">
                <a:alpha val="15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8AD9E12D-9111-2DAE-9C7F-DEA7C1A345D2}"/>
              </a:ext>
            </a:extLst>
          </p:cNvPr>
          <p:cNvGrpSpPr/>
          <p:nvPr/>
        </p:nvGrpSpPr>
        <p:grpSpPr>
          <a:xfrm>
            <a:off x="1577365" y="2599271"/>
            <a:ext cx="1800493" cy="543765"/>
            <a:chOff x="1577365" y="2599271"/>
            <a:chExt cx="1800493" cy="543765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1A11496-A38E-68D0-D76C-4E4FB80B7B60}"/>
                </a:ext>
              </a:extLst>
            </p:cNvPr>
            <p:cNvSpPr txBox="1"/>
            <p:nvPr/>
          </p:nvSpPr>
          <p:spPr>
            <a:xfrm>
              <a:off x="1577365" y="2599271"/>
              <a:ext cx="102143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solidFill>
                    <a:srgbClr val="B366FD"/>
                  </a:solidFill>
                  <a:latin typeface="Adam Bold" panose="02000403000000000000" pitchFamily="2" charset="0"/>
                </a:rPr>
                <a:t>Core Engine</a:t>
              </a:r>
              <a:endParaRPr lang="ko-KR" altLang="en-US" sz="1200" dirty="0">
                <a:solidFill>
                  <a:srgbClr val="B366FD"/>
                </a:solidFill>
                <a:latin typeface="Adam Bold" panose="02000403000000000000" pitchFamily="2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3C75C1D-76C7-EA81-4E7D-F139100EBAB0}"/>
                </a:ext>
              </a:extLst>
            </p:cNvPr>
            <p:cNvSpPr txBox="1"/>
            <p:nvPr/>
          </p:nvSpPr>
          <p:spPr>
            <a:xfrm>
              <a:off x="1577365" y="2804482"/>
              <a:ext cx="180049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Adam Bold" panose="02000403000000000000" pitchFamily="2" charset="0"/>
                </a:rPr>
                <a:t>Unreal Engine 5.7</a:t>
              </a:r>
              <a:endParaRPr lang="ko-KR" altLang="en-US" sz="1600" dirty="0">
                <a:solidFill>
                  <a:schemeClr val="bg1"/>
                </a:solidFill>
                <a:latin typeface="Adam Bold" panose="02000403000000000000" pitchFamily="2" charset="0"/>
              </a:endParaRPr>
            </a:p>
          </p:txBody>
        </p:sp>
      </p:grpSp>
      <p:sp>
        <p:nvSpPr>
          <p:cNvPr id="72" name="사각형: 둥근 모서리 71">
            <a:extLst>
              <a:ext uri="{FF2B5EF4-FFF2-40B4-BE49-F238E27FC236}">
                <a16:creationId xmlns:a16="http://schemas.microsoft.com/office/drawing/2014/main" id="{9E52E0F4-BAD6-D0E4-15B8-2AD59146DDBF}"/>
              </a:ext>
            </a:extLst>
          </p:cNvPr>
          <p:cNvSpPr/>
          <p:nvPr/>
        </p:nvSpPr>
        <p:spPr>
          <a:xfrm>
            <a:off x="1190625" y="3478251"/>
            <a:ext cx="325368" cy="325368"/>
          </a:xfrm>
          <a:prstGeom prst="roundRect">
            <a:avLst/>
          </a:prstGeom>
          <a:solidFill>
            <a:srgbClr val="B366FD">
              <a:alpha val="21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D7764167-3A82-A0B0-94CE-2A4735F07751}"/>
              </a:ext>
            </a:extLst>
          </p:cNvPr>
          <p:cNvCxnSpPr>
            <a:cxnSpLocks/>
          </p:cNvCxnSpPr>
          <p:nvPr/>
        </p:nvCxnSpPr>
        <p:spPr>
          <a:xfrm>
            <a:off x="1280160" y="3996652"/>
            <a:ext cx="5082139" cy="0"/>
          </a:xfrm>
          <a:prstGeom prst="line">
            <a:avLst/>
          </a:prstGeom>
          <a:ln>
            <a:solidFill>
              <a:srgbClr val="B366FD">
                <a:alpha val="15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AEC27A62-B37D-5BC1-29F1-2134021176DC}"/>
              </a:ext>
            </a:extLst>
          </p:cNvPr>
          <p:cNvGrpSpPr/>
          <p:nvPr/>
        </p:nvGrpSpPr>
        <p:grpSpPr>
          <a:xfrm>
            <a:off x="1577365" y="3369053"/>
            <a:ext cx="2278188" cy="543765"/>
            <a:chOff x="1577365" y="2599271"/>
            <a:chExt cx="2278188" cy="543765"/>
          </a:xfrm>
        </p:grpSpPr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BA68E3EB-EDB0-BA7F-31C2-4E6C2ACAB33A}"/>
                </a:ext>
              </a:extLst>
            </p:cNvPr>
            <p:cNvSpPr txBox="1"/>
            <p:nvPr/>
          </p:nvSpPr>
          <p:spPr>
            <a:xfrm>
              <a:off x="1577365" y="2599271"/>
              <a:ext cx="155042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solidFill>
                    <a:srgbClr val="B366FD"/>
                  </a:solidFill>
                  <a:latin typeface="Adam Bold" panose="02000403000000000000" pitchFamily="2" charset="0"/>
                </a:rPr>
                <a:t>Programming &amp; IDE</a:t>
              </a:r>
              <a:endParaRPr lang="ko-KR" altLang="en-US" sz="1200" dirty="0">
                <a:solidFill>
                  <a:srgbClr val="B366FD"/>
                </a:solidFill>
                <a:latin typeface="Adam Bold" panose="02000403000000000000" pitchFamily="2" charset="0"/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B15D74A1-E3E8-35B8-DABC-0FF12C6752E6}"/>
                </a:ext>
              </a:extLst>
            </p:cNvPr>
            <p:cNvSpPr txBox="1"/>
            <p:nvPr/>
          </p:nvSpPr>
          <p:spPr>
            <a:xfrm>
              <a:off x="1577365" y="2804482"/>
              <a:ext cx="22781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Adam Bold" panose="02000403000000000000" pitchFamily="2" charset="0"/>
                </a:rPr>
                <a:t>C++, Visual studio 2022</a:t>
              </a:r>
              <a:endParaRPr lang="ko-KR" altLang="en-US" sz="1600" dirty="0">
                <a:solidFill>
                  <a:schemeClr val="bg1"/>
                </a:solidFill>
                <a:latin typeface="Adam Bold" panose="02000403000000000000" pitchFamily="2" charset="0"/>
              </a:endParaRPr>
            </a:p>
          </p:txBody>
        </p:sp>
      </p:grpSp>
      <p:sp>
        <p:nvSpPr>
          <p:cNvPr id="79" name="사각형: 둥근 모서리 78">
            <a:extLst>
              <a:ext uri="{FF2B5EF4-FFF2-40B4-BE49-F238E27FC236}">
                <a16:creationId xmlns:a16="http://schemas.microsoft.com/office/drawing/2014/main" id="{D81123AC-06D0-902C-36F8-26D4B9EAF13E}"/>
              </a:ext>
            </a:extLst>
          </p:cNvPr>
          <p:cNvSpPr/>
          <p:nvPr/>
        </p:nvSpPr>
        <p:spPr>
          <a:xfrm>
            <a:off x="1190625" y="4248033"/>
            <a:ext cx="325368" cy="325368"/>
          </a:xfrm>
          <a:prstGeom prst="roundRect">
            <a:avLst/>
          </a:prstGeom>
          <a:solidFill>
            <a:srgbClr val="B366FD">
              <a:alpha val="21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81" name="직선 연결선 80">
            <a:extLst>
              <a:ext uri="{FF2B5EF4-FFF2-40B4-BE49-F238E27FC236}">
                <a16:creationId xmlns:a16="http://schemas.microsoft.com/office/drawing/2014/main" id="{81E5AA45-DBE8-E42A-195B-C0A7EEEC5AB2}"/>
              </a:ext>
            </a:extLst>
          </p:cNvPr>
          <p:cNvCxnSpPr>
            <a:cxnSpLocks/>
          </p:cNvCxnSpPr>
          <p:nvPr/>
        </p:nvCxnSpPr>
        <p:spPr>
          <a:xfrm>
            <a:off x="1280160" y="4766434"/>
            <a:ext cx="5082139" cy="0"/>
          </a:xfrm>
          <a:prstGeom prst="line">
            <a:avLst/>
          </a:prstGeom>
          <a:ln>
            <a:solidFill>
              <a:srgbClr val="B366FD">
                <a:alpha val="15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292D177D-EF1E-D15A-D68F-5796DD9DCDA5}"/>
              </a:ext>
            </a:extLst>
          </p:cNvPr>
          <p:cNvGrpSpPr/>
          <p:nvPr/>
        </p:nvGrpSpPr>
        <p:grpSpPr>
          <a:xfrm>
            <a:off x="1577365" y="4138835"/>
            <a:ext cx="2880917" cy="543765"/>
            <a:chOff x="1577365" y="2599271"/>
            <a:chExt cx="2880917" cy="543765"/>
          </a:xfrm>
        </p:grpSpPr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E32BDEA-3E89-CC30-ADB8-E68624DF6870}"/>
                </a:ext>
              </a:extLst>
            </p:cNvPr>
            <p:cNvSpPr txBox="1"/>
            <p:nvPr/>
          </p:nvSpPr>
          <p:spPr>
            <a:xfrm>
              <a:off x="1577365" y="2599271"/>
              <a:ext cx="121219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solidFill>
                    <a:srgbClr val="B366FD"/>
                  </a:solidFill>
                  <a:latin typeface="Adam Bold" panose="02000403000000000000" pitchFamily="2" charset="0"/>
                </a:rPr>
                <a:t>Version Control</a:t>
              </a:r>
              <a:endParaRPr lang="ko-KR" altLang="en-US" sz="1200" dirty="0">
                <a:solidFill>
                  <a:srgbClr val="B366FD"/>
                </a:solidFill>
                <a:latin typeface="Adam Bold" panose="02000403000000000000" pitchFamily="2" charset="0"/>
              </a:endParaRP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676A13A7-199D-7D42-2D45-7A14E4E9EF5D}"/>
                </a:ext>
              </a:extLst>
            </p:cNvPr>
            <p:cNvSpPr txBox="1"/>
            <p:nvPr/>
          </p:nvSpPr>
          <p:spPr>
            <a:xfrm>
              <a:off x="1577365" y="2804482"/>
              <a:ext cx="288091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 err="1">
                  <a:solidFill>
                    <a:schemeClr val="bg1"/>
                  </a:solidFill>
                  <a:latin typeface="Adam Bold" panose="02000403000000000000" pitchFamily="2" charset="0"/>
                </a:rPr>
                <a:t>Github</a:t>
              </a:r>
              <a:r>
                <a:rPr lang="en-US" altLang="ko-KR" sz="1600" dirty="0">
                  <a:solidFill>
                    <a:schemeClr val="bg1"/>
                  </a:solidFill>
                  <a:latin typeface="Adam Bold" panose="02000403000000000000" pitchFamily="2" charset="0"/>
                </a:rPr>
                <a:t> Desktop, Google Drive</a:t>
              </a:r>
              <a:endParaRPr lang="ko-KR" altLang="en-US" sz="1600" dirty="0">
                <a:solidFill>
                  <a:schemeClr val="bg1"/>
                </a:solidFill>
                <a:latin typeface="Adam Bold" panose="02000403000000000000" pitchFamily="2" charset="0"/>
              </a:endParaRPr>
            </a:p>
          </p:txBody>
        </p:sp>
      </p:grpSp>
      <p:sp>
        <p:nvSpPr>
          <p:cNvPr id="86" name="사각형: 둥근 모서리 85">
            <a:extLst>
              <a:ext uri="{FF2B5EF4-FFF2-40B4-BE49-F238E27FC236}">
                <a16:creationId xmlns:a16="http://schemas.microsoft.com/office/drawing/2014/main" id="{AB2598ED-9551-409F-EA64-065C3FCDCF1E}"/>
              </a:ext>
            </a:extLst>
          </p:cNvPr>
          <p:cNvSpPr/>
          <p:nvPr/>
        </p:nvSpPr>
        <p:spPr>
          <a:xfrm>
            <a:off x="1190625" y="5017815"/>
            <a:ext cx="325368" cy="325368"/>
          </a:xfrm>
          <a:prstGeom prst="roundRect">
            <a:avLst/>
          </a:prstGeom>
          <a:solidFill>
            <a:srgbClr val="B366FD">
              <a:alpha val="21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8" name="직선 연결선 87">
            <a:extLst>
              <a:ext uri="{FF2B5EF4-FFF2-40B4-BE49-F238E27FC236}">
                <a16:creationId xmlns:a16="http://schemas.microsoft.com/office/drawing/2014/main" id="{17B1B9AD-50AE-C085-1032-1C4E933C8AB6}"/>
              </a:ext>
            </a:extLst>
          </p:cNvPr>
          <p:cNvCxnSpPr>
            <a:cxnSpLocks/>
          </p:cNvCxnSpPr>
          <p:nvPr/>
        </p:nvCxnSpPr>
        <p:spPr>
          <a:xfrm>
            <a:off x="1280160" y="5536216"/>
            <a:ext cx="5082139" cy="0"/>
          </a:xfrm>
          <a:prstGeom prst="line">
            <a:avLst/>
          </a:prstGeom>
          <a:ln>
            <a:solidFill>
              <a:srgbClr val="B366FD">
                <a:alpha val="15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C582A8E8-B825-914C-6427-B6DA579FD4CE}"/>
              </a:ext>
            </a:extLst>
          </p:cNvPr>
          <p:cNvGrpSpPr/>
          <p:nvPr/>
        </p:nvGrpSpPr>
        <p:grpSpPr>
          <a:xfrm>
            <a:off x="1577365" y="4908617"/>
            <a:ext cx="1018227" cy="543765"/>
            <a:chOff x="1577365" y="2599271"/>
            <a:chExt cx="1018227" cy="543765"/>
          </a:xfrm>
        </p:grpSpPr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B45E29D1-B088-1E69-488C-BF07F190A98B}"/>
                </a:ext>
              </a:extLst>
            </p:cNvPr>
            <p:cNvSpPr txBox="1"/>
            <p:nvPr/>
          </p:nvSpPr>
          <p:spPr>
            <a:xfrm>
              <a:off x="1577365" y="2599271"/>
              <a:ext cx="101822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solidFill>
                    <a:srgbClr val="B366FD"/>
                  </a:solidFill>
                  <a:latin typeface="Adam Bold" panose="02000403000000000000" pitchFamily="2" charset="0"/>
                </a:rPr>
                <a:t>art &amp; assets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8EA074D4-2526-4922-D9D7-2563D895F834}"/>
                </a:ext>
              </a:extLst>
            </p:cNvPr>
            <p:cNvSpPr txBox="1"/>
            <p:nvPr/>
          </p:nvSpPr>
          <p:spPr>
            <a:xfrm>
              <a:off x="1577365" y="2804482"/>
              <a:ext cx="86594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Adam Bold" panose="02000403000000000000" pitchFamily="2" charset="0"/>
                </a:rPr>
                <a:t>Blender</a:t>
              </a:r>
              <a:endParaRPr lang="ko-KR" altLang="en-US" sz="1600" dirty="0">
                <a:solidFill>
                  <a:schemeClr val="bg1"/>
                </a:solidFill>
                <a:latin typeface="Adam Bold" panose="02000403000000000000" pitchFamily="2" charset="0"/>
              </a:endParaRPr>
            </a:p>
          </p:txBody>
        </p:sp>
      </p:grpSp>
      <p:sp>
        <p:nvSpPr>
          <p:cNvPr id="93" name="사각형: 둥근 모서리 92">
            <a:extLst>
              <a:ext uri="{FF2B5EF4-FFF2-40B4-BE49-F238E27FC236}">
                <a16:creationId xmlns:a16="http://schemas.microsoft.com/office/drawing/2014/main" id="{AFCCFC02-5E50-EAF2-E027-8AA59DFF4ECF}"/>
              </a:ext>
            </a:extLst>
          </p:cNvPr>
          <p:cNvSpPr/>
          <p:nvPr/>
        </p:nvSpPr>
        <p:spPr>
          <a:xfrm>
            <a:off x="1199542" y="5787597"/>
            <a:ext cx="325368" cy="325368"/>
          </a:xfrm>
          <a:prstGeom prst="roundRect">
            <a:avLst/>
          </a:prstGeom>
          <a:solidFill>
            <a:srgbClr val="B366FD">
              <a:alpha val="21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5" name="직선 연결선 94">
            <a:extLst>
              <a:ext uri="{FF2B5EF4-FFF2-40B4-BE49-F238E27FC236}">
                <a16:creationId xmlns:a16="http://schemas.microsoft.com/office/drawing/2014/main" id="{6A6D10D9-6425-AEF8-EE60-588155D0BB58}"/>
              </a:ext>
            </a:extLst>
          </p:cNvPr>
          <p:cNvCxnSpPr>
            <a:cxnSpLocks/>
          </p:cNvCxnSpPr>
          <p:nvPr/>
        </p:nvCxnSpPr>
        <p:spPr>
          <a:xfrm>
            <a:off x="1280160" y="6305998"/>
            <a:ext cx="5082139" cy="0"/>
          </a:xfrm>
          <a:prstGeom prst="line">
            <a:avLst/>
          </a:prstGeom>
          <a:ln>
            <a:solidFill>
              <a:srgbClr val="B366FD">
                <a:alpha val="15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5F219E38-6AB5-C61C-7AC4-4CF36906CFB0}"/>
              </a:ext>
            </a:extLst>
          </p:cNvPr>
          <p:cNvGrpSpPr/>
          <p:nvPr/>
        </p:nvGrpSpPr>
        <p:grpSpPr>
          <a:xfrm>
            <a:off x="1577365" y="5678399"/>
            <a:ext cx="2024913" cy="543765"/>
            <a:chOff x="1577365" y="2599271"/>
            <a:chExt cx="2024913" cy="543765"/>
          </a:xfrm>
        </p:grpSpPr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F4ECDE78-0DC4-3869-A606-4B8E4630A6D4}"/>
                </a:ext>
              </a:extLst>
            </p:cNvPr>
            <p:cNvSpPr txBox="1"/>
            <p:nvPr/>
          </p:nvSpPr>
          <p:spPr>
            <a:xfrm>
              <a:off x="1577365" y="2599271"/>
              <a:ext cx="103105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solidFill>
                    <a:srgbClr val="B366FD"/>
                  </a:solidFill>
                  <a:latin typeface="Adam Bold" panose="02000403000000000000" pitchFamily="2" charset="0"/>
                </a:rPr>
                <a:t>collaboration</a:t>
              </a:r>
              <a:endParaRPr lang="ko-KR" altLang="en-US" sz="1200" dirty="0">
                <a:solidFill>
                  <a:srgbClr val="B366FD"/>
                </a:solidFill>
                <a:latin typeface="Adam Bold" panose="02000403000000000000" pitchFamily="2" charset="0"/>
              </a:endParaRP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5730AB55-885E-F7F9-86D3-5DAF7B354207}"/>
                </a:ext>
              </a:extLst>
            </p:cNvPr>
            <p:cNvSpPr txBox="1"/>
            <p:nvPr/>
          </p:nvSpPr>
          <p:spPr>
            <a:xfrm>
              <a:off x="1577365" y="2804482"/>
              <a:ext cx="202491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Adam Bold" panose="02000403000000000000" pitchFamily="2" charset="0"/>
                </a:rPr>
                <a:t>Discord, Notion, Jira</a:t>
              </a:r>
              <a:endParaRPr lang="ko-KR" altLang="en-US" sz="1600" dirty="0">
                <a:solidFill>
                  <a:schemeClr val="bg1"/>
                </a:solidFill>
                <a:latin typeface="Adam Bold" panose="02000403000000000000" pitchFamily="2" charset="0"/>
              </a:endParaRPr>
            </a:p>
          </p:txBody>
        </p:sp>
      </p:grpSp>
      <p:pic>
        <p:nvPicPr>
          <p:cNvPr id="100" name="그래픽 99" descr="페인트 브러시 단색으로 채워진">
            <a:extLst>
              <a:ext uri="{FF2B5EF4-FFF2-40B4-BE49-F238E27FC236}">
                <a16:creationId xmlns:a16="http://schemas.microsoft.com/office/drawing/2014/main" id="{ED997354-53D1-AA78-2C10-3DEC1B97B8E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09309" y="5036499"/>
            <a:ext cx="288000" cy="288000"/>
          </a:xfrm>
          <a:prstGeom prst="rect">
            <a:avLst/>
          </a:prstGeom>
        </p:spPr>
      </p:pic>
      <p:pic>
        <p:nvPicPr>
          <p:cNvPr id="102" name="그래픽 101" descr="순서도 단색으로 채워진">
            <a:extLst>
              <a:ext uri="{FF2B5EF4-FFF2-40B4-BE49-F238E27FC236}">
                <a16:creationId xmlns:a16="http://schemas.microsoft.com/office/drawing/2014/main" id="{FF927720-9C54-F838-5462-22B6F7D2732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09309" y="4266717"/>
            <a:ext cx="288000" cy="288000"/>
          </a:xfrm>
          <a:prstGeom prst="rect">
            <a:avLst/>
          </a:prstGeom>
        </p:spPr>
      </p:pic>
      <p:pic>
        <p:nvPicPr>
          <p:cNvPr id="104" name="그래픽 103" descr="웹 디자인 단색으로 채워진">
            <a:extLst>
              <a:ext uri="{FF2B5EF4-FFF2-40B4-BE49-F238E27FC236}">
                <a16:creationId xmlns:a16="http://schemas.microsoft.com/office/drawing/2014/main" id="{78BEB230-46F6-45D9-02D2-9FBF83779A6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209309" y="3496935"/>
            <a:ext cx="288000" cy="288000"/>
          </a:xfrm>
          <a:prstGeom prst="rect">
            <a:avLst/>
          </a:prstGeom>
        </p:spPr>
      </p:pic>
      <p:pic>
        <p:nvPicPr>
          <p:cNvPr id="106" name="그래픽 105" descr="자막 단색으로 채워진">
            <a:extLst>
              <a:ext uri="{FF2B5EF4-FFF2-40B4-BE49-F238E27FC236}">
                <a16:creationId xmlns:a16="http://schemas.microsoft.com/office/drawing/2014/main" id="{97B4BED1-F1BF-4239-84B6-D45C257910E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218226" y="5806281"/>
            <a:ext cx="288000" cy="288000"/>
          </a:xfrm>
          <a:prstGeom prst="rect">
            <a:avLst/>
          </a:prstGeom>
        </p:spPr>
      </p:pic>
      <p:pic>
        <p:nvPicPr>
          <p:cNvPr id="1028" name="Picture 4" descr="디지털 제품을 표시하는 켜진 모니터">
            <a:extLst>
              <a:ext uri="{FF2B5EF4-FFF2-40B4-BE49-F238E27FC236}">
                <a16:creationId xmlns:a16="http://schemas.microsoft.com/office/drawing/2014/main" id="{E10FCF34-2DC6-71BF-4460-406263E011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52"/>
          <a:stretch>
            <a:fillRect/>
          </a:stretch>
        </p:blipFill>
        <p:spPr bwMode="auto">
          <a:xfrm>
            <a:off x="7504857" y="1683818"/>
            <a:ext cx="3406983" cy="3885981"/>
          </a:xfrm>
          <a:prstGeom prst="rect">
            <a:avLst/>
          </a:prstGeom>
          <a:noFill/>
          <a:effectLst>
            <a:outerShdw blurRad="495300" sx="102000" sy="102000" algn="ctr" rotWithShape="0">
              <a:srgbClr val="B366FD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Download Unreal Engine Logo in SVG Vector or PNG File Format - Logo.wine">
            <a:extLst>
              <a:ext uri="{FF2B5EF4-FFF2-40B4-BE49-F238E27FC236}">
                <a16:creationId xmlns:a16="http://schemas.microsoft.com/office/drawing/2014/main" id="{DBC4C086-B0EC-9E39-5419-EB8402E82A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duotone>
              <a:prstClr val="black"/>
              <a:srgbClr val="B366FD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636" t="13860" r="33733" b="36595"/>
          <a:stretch>
            <a:fillRect/>
          </a:stretch>
        </p:blipFill>
        <p:spPr bwMode="auto">
          <a:xfrm>
            <a:off x="5022597" y="2531714"/>
            <a:ext cx="603946" cy="611322"/>
          </a:xfrm>
          <a:prstGeom prst="rect">
            <a:avLst/>
          </a:prstGeom>
          <a:noFill/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A16E6B1C-CCF6-1F1E-52CB-4F21FFF0C1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0099" y="3380865"/>
            <a:ext cx="468942" cy="468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AD185011-697F-C09C-0E41-EF298E3E93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5681" y="4945360"/>
            <a:ext cx="477778" cy="448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5EE0E63D-26C9-21F6-4534-EF3F3870E7D0}"/>
              </a:ext>
            </a:extLst>
          </p:cNvPr>
          <p:cNvGrpSpPr/>
          <p:nvPr/>
        </p:nvGrpSpPr>
        <p:grpSpPr>
          <a:xfrm>
            <a:off x="4794880" y="4094833"/>
            <a:ext cx="1059381" cy="532598"/>
            <a:chOff x="4808013" y="4094833"/>
            <a:chExt cx="1059381" cy="532598"/>
          </a:xfrm>
        </p:grpSpPr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334C7C9C-9544-C6E5-FB33-BF5AE314FC3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8013" y="4094833"/>
              <a:ext cx="532598" cy="5325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0" name="Picture 16">
              <a:extLst>
                <a:ext uri="{FF2B5EF4-FFF2-40B4-BE49-F238E27FC236}">
                  <a16:creationId xmlns:a16="http://schemas.microsoft.com/office/drawing/2014/main" id="{523517C3-D8B8-8A10-3786-7680A39B54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15034" y="4163670"/>
              <a:ext cx="452360" cy="4042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48B7B9D2-124D-9EF8-5622-CBD9B12A38DF}"/>
              </a:ext>
            </a:extLst>
          </p:cNvPr>
          <p:cNvGrpSpPr/>
          <p:nvPr/>
        </p:nvGrpSpPr>
        <p:grpSpPr>
          <a:xfrm>
            <a:off x="4449442" y="5670850"/>
            <a:ext cx="1750256" cy="508064"/>
            <a:chOff x="4449442" y="5670850"/>
            <a:chExt cx="1750256" cy="508064"/>
          </a:xfrm>
        </p:grpSpPr>
        <p:pic>
          <p:nvPicPr>
            <p:cNvPr id="1042" name="Picture 18" descr="Discord logo vector - Free Download (SVG, PNG, EPS, JPG)">
              <a:extLst>
                <a:ext uri="{FF2B5EF4-FFF2-40B4-BE49-F238E27FC236}">
                  <a16:creationId xmlns:a16="http://schemas.microsoft.com/office/drawing/2014/main" id="{10E10D42-AD2F-7E07-67F9-36C6CA1019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49442" y="5670850"/>
              <a:ext cx="500514" cy="5005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4" name="Picture 20" descr="Notion logo - Free Icon PNG, SVG">
              <a:extLst>
                <a:ext uri="{FF2B5EF4-FFF2-40B4-BE49-F238E27FC236}">
                  <a16:creationId xmlns:a16="http://schemas.microsoft.com/office/drawing/2014/main" id="{59B66C80-AF51-CCE5-FF7F-13409940285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>
              <a:biLevel thresh="50000"/>
              <a:extLst>
                <a:ext uri="{BEBA8EAE-BF5A-486C-A8C5-ECC9F3942E4B}">
                  <a14:imgProps xmlns:a14="http://schemas.microsoft.com/office/drawing/2010/main">
                    <a14:imgLayer r:embed="rId23"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74312" y="5678399"/>
              <a:ext cx="500515" cy="5005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6" name="Picture 22" descr="무료 Jira 아이콘을 PNG &amp; SVG 형식으로 다운로드하세요">
              <a:extLst>
                <a:ext uri="{FF2B5EF4-FFF2-40B4-BE49-F238E27FC236}">
                  <a16:creationId xmlns:a16="http://schemas.microsoft.com/office/drawing/2014/main" id="{DA61B5DB-46B9-C007-B41B-73536B5186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99183" y="5678399"/>
              <a:ext cx="500515" cy="5005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937385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2C2F50-E36E-C40E-2301-74C7EFFC8D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래픽 12" descr="게임 컨트롤러 단색으로 채워진">
            <a:extLst>
              <a:ext uri="{FF2B5EF4-FFF2-40B4-BE49-F238E27FC236}">
                <a16:creationId xmlns:a16="http://schemas.microsoft.com/office/drawing/2014/main" id="{5EEF00A5-8347-22BC-AEA9-6A32B2012E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942975" y="489793"/>
            <a:ext cx="247650" cy="24765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D33FC5B-D644-83EF-6323-FEC8B3BA2439}"/>
              </a:ext>
            </a:extLst>
          </p:cNvPr>
          <p:cNvSpPr txBox="1"/>
          <p:nvPr/>
        </p:nvSpPr>
        <p:spPr>
          <a:xfrm>
            <a:off x="1190625" y="475119"/>
            <a:ext cx="28472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>
                <a:solidFill>
                  <a:schemeClr val="bg2">
                    <a:lumMod val="75000"/>
                  </a:schemeClr>
                </a:solidFill>
                <a:latin typeface="LEMON MILK Medium" panose="00000600000000000000" pitchFamily="50" charset="0"/>
              </a:rPr>
              <a:t>TuKorea</a:t>
            </a:r>
            <a:r>
              <a:rPr lang="en-US" altLang="ko-KR" sz="1200" dirty="0">
                <a:solidFill>
                  <a:schemeClr val="bg2">
                    <a:lumMod val="75000"/>
                  </a:schemeClr>
                </a:solidFill>
                <a:latin typeface="LEMON MILK Medium" panose="00000600000000000000" pitchFamily="50" charset="0"/>
              </a:rPr>
              <a:t> Graduation Project</a:t>
            </a:r>
            <a:endParaRPr lang="ko-KR" altLang="en-US" sz="1200" dirty="0">
              <a:solidFill>
                <a:schemeClr val="bg2">
                  <a:lumMod val="75000"/>
                </a:schemeClr>
              </a:solidFill>
              <a:latin typeface="LEMON MILK Medium" panose="00000600000000000000" pitchFamily="50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D07CF54-03F8-1102-6F2B-B8D59AB81C74}"/>
              </a:ext>
            </a:extLst>
          </p:cNvPr>
          <p:cNvSpPr/>
          <p:nvPr/>
        </p:nvSpPr>
        <p:spPr>
          <a:xfrm>
            <a:off x="942975" y="1057274"/>
            <a:ext cx="85725" cy="1260000"/>
          </a:xfrm>
          <a:prstGeom prst="rect">
            <a:avLst/>
          </a:prstGeom>
          <a:solidFill>
            <a:srgbClr val="B366FD"/>
          </a:solidFill>
          <a:ln>
            <a:noFill/>
          </a:ln>
          <a:effectLst>
            <a:outerShdw blurRad="127000" sx="104000" sy="104000" algn="ctr" rotWithShape="0">
              <a:srgbClr val="B366FD">
                <a:alpha val="7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5A9B615C-919C-DBD1-630E-9DBF92AC74CF}"/>
              </a:ext>
            </a:extLst>
          </p:cNvPr>
          <p:cNvGrpSpPr/>
          <p:nvPr/>
        </p:nvGrpSpPr>
        <p:grpSpPr>
          <a:xfrm>
            <a:off x="9433767" y="2716196"/>
            <a:ext cx="5212119" cy="6652329"/>
            <a:chOff x="9433767" y="2716196"/>
            <a:chExt cx="5212119" cy="6652329"/>
          </a:xfrm>
        </p:grpSpPr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8A033E07-4939-668C-A0CC-79E76AA17526}"/>
                </a:ext>
              </a:extLst>
            </p:cNvPr>
            <p:cNvGrpSpPr/>
            <p:nvPr/>
          </p:nvGrpSpPr>
          <p:grpSpPr>
            <a:xfrm rot="2685813">
              <a:off x="9433767" y="4412120"/>
              <a:ext cx="3120551" cy="4956405"/>
              <a:chOff x="11249025" y="3429000"/>
              <a:chExt cx="2371725" cy="4216242"/>
            </a:xfrm>
          </p:grpSpPr>
          <p:sp>
            <p:nvSpPr>
              <p:cNvPr id="22" name="원호 21">
                <a:extLst>
                  <a:ext uri="{FF2B5EF4-FFF2-40B4-BE49-F238E27FC236}">
                    <a16:creationId xmlns:a16="http://schemas.microsoft.com/office/drawing/2014/main" id="{0E02C7D5-2CC4-6181-6AD2-227EC38CBA12}"/>
                  </a:ext>
                </a:extLst>
              </p:cNvPr>
              <p:cNvSpPr/>
              <p:nvPr/>
            </p:nvSpPr>
            <p:spPr>
              <a:xfrm flipH="1">
                <a:off x="11249025" y="3429000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원호 22">
                <a:extLst>
                  <a:ext uri="{FF2B5EF4-FFF2-40B4-BE49-F238E27FC236}">
                    <a16:creationId xmlns:a16="http://schemas.microsoft.com/office/drawing/2014/main" id="{0D4E4EEF-7E59-A3A2-E73E-B7D9E25C7EC7}"/>
                  </a:ext>
                </a:extLst>
              </p:cNvPr>
              <p:cNvSpPr/>
              <p:nvPr/>
            </p:nvSpPr>
            <p:spPr>
              <a:xfrm flipH="1">
                <a:off x="11363325" y="3514904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원호 23">
                <a:extLst>
                  <a:ext uri="{FF2B5EF4-FFF2-40B4-BE49-F238E27FC236}">
                    <a16:creationId xmlns:a16="http://schemas.microsoft.com/office/drawing/2014/main" id="{E47059AD-0FC2-9D09-1E7D-796EE22F93A0}"/>
                  </a:ext>
                </a:extLst>
              </p:cNvPr>
              <p:cNvSpPr/>
              <p:nvPr/>
            </p:nvSpPr>
            <p:spPr>
              <a:xfrm flipH="1">
                <a:off x="11477625" y="3600808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8FCA4D99-92E7-6847-49F8-746CD396DF05}"/>
                </a:ext>
              </a:extLst>
            </p:cNvPr>
            <p:cNvGrpSpPr/>
            <p:nvPr/>
          </p:nvGrpSpPr>
          <p:grpSpPr>
            <a:xfrm rot="20521184">
              <a:off x="11425641" y="2716196"/>
              <a:ext cx="3220245" cy="5316662"/>
              <a:chOff x="11477625" y="580310"/>
              <a:chExt cx="2371725" cy="4216242"/>
            </a:xfrm>
          </p:grpSpPr>
          <p:sp>
            <p:nvSpPr>
              <p:cNvPr id="25" name="원호 24">
                <a:extLst>
                  <a:ext uri="{FF2B5EF4-FFF2-40B4-BE49-F238E27FC236}">
                    <a16:creationId xmlns:a16="http://schemas.microsoft.com/office/drawing/2014/main" id="{2ED832EF-E607-DC6E-111D-303946FC1BA9}"/>
                  </a:ext>
                </a:extLst>
              </p:cNvPr>
              <p:cNvSpPr/>
              <p:nvPr/>
            </p:nvSpPr>
            <p:spPr>
              <a:xfrm rot="746693" flipH="1">
                <a:off x="11477625" y="580310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원호 25">
                <a:extLst>
                  <a:ext uri="{FF2B5EF4-FFF2-40B4-BE49-F238E27FC236}">
                    <a16:creationId xmlns:a16="http://schemas.microsoft.com/office/drawing/2014/main" id="{884CE09C-F0A3-F63D-4F36-93E9D0C51CE6}"/>
                  </a:ext>
                </a:extLst>
              </p:cNvPr>
              <p:cNvSpPr/>
              <p:nvPr/>
            </p:nvSpPr>
            <p:spPr>
              <a:xfrm rot="746693" flipH="1">
                <a:off x="11591925" y="666214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원호 26">
                <a:extLst>
                  <a:ext uri="{FF2B5EF4-FFF2-40B4-BE49-F238E27FC236}">
                    <a16:creationId xmlns:a16="http://schemas.microsoft.com/office/drawing/2014/main" id="{DD0BB6B3-84AC-801D-3F5B-EC49226CC5BD}"/>
                  </a:ext>
                </a:extLst>
              </p:cNvPr>
              <p:cNvSpPr/>
              <p:nvPr/>
            </p:nvSpPr>
            <p:spPr>
              <a:xfrm rot="746693" flipH="1">
                <a:off x="11706225" y="752118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CA3683C-DDA6-7FBF-F1B5-99C7A85F9847}"/>
              </a:ext>
            </a:extLst>
          </p:cNvPr>
          <p:cNvSpPr txBox="1"/>
          <p:nvPr/>
        </p:nvSpPr>
        <p:spPr>
          <a:xfrm>
            <a:off x="1157412" y="1025555"/>
            <a:ext cx="21050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  <a:latin typeface="페이퍼로지 8 ExtraBold" pitchFamily="2" charset="-127"/>
                <a:ea typeface="페이퍼로지 8 ExtraBold" pitchFamily="2" charset="-127"/>
              </a:rPr>
              <a:t>연구 목적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B56252-A668-4DC8-2F71-1DC03BED3895}"/>
              </a:ext>
            </a:extLst>
          </p:cNvPr>
          <p:cNvSpPr txBox="1"/>
          <p:nvPr/>
        </p:nvSpPr>
        <p:spPr>
          <a:xfrm>
            <a:off x="1576873" y="2911151"/>
            <a:ext cx="6050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언리얼</a:t>
            </a:r>
            <a:r>
              <a:rPr lang="ko-KR" altLang="en-US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 엔진 </a:t>
            </a:r>
            <a:r>
              <a:rPr lang="en-US" altLang="ko-KR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5.7</a:t>
            </a:r>
            <a:r>
              <a:rPr lang="ko-KR" altLang="en-US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을 이용한 </a:t>
            </a:r>
            <a:r>
              <a:rPr lang="ko-KR" altLang="en-US" dirty="0" err="1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랜덤한</a:t>
            </a:r>
            <a:r>
              <a:rPr lang="ko-KR" altLang="en-US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 지형의 생성과 상호작용을 연구</a:t>
            </a:r>
            <a:endParaRPr lang="en-US" altLang="ko-KR" dirty="0">
              <a:solidFill>
                <a:schemeClr val="bg1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111328-263F-5173-5540-E16BF09C7FA4}"/>
              </a:ext>
            </a:extLst>
          </p:cNvPr>
          <p:cNvSpPr txBox="1"/>
          <p:nvPr/>
        </p:nvSpPr>
        <p:spPr>
          <a:xfrm>
            <a:off x="1576873" y="3392852"/>
            <a:ext cx="7516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동작의 자연스러움과 디테일을 </a:t>
            </a:r>
            <a:r>
              <a:rPr lang="ko-KR" altLang="en-US" dirty="0" err="1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언리얼</a:t>
            </a:r>
            <a:r>
              <a:rPr lang="ko-KR" altLang="en-US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 엔진의 애니메이션 보간 기능을 활용해 구현</a:t>
            </a:r>
            <a:endParaRPr lang="en-US" altLang="ko-KR" dirty="0">
              <a:solidFill>
                <a:schemeClr val="bg1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F5B30C-5EF8-277F-6AC9-83A64CC6268B}"/>
              </a:ext>
            </a:extLst>
          </p:cNvPr>
          <p:cNvSpPr txBox="1"/>
          <p:nvPr/>
        </p:nvSpPr>
        <p:spPr>
          <a:xfrm>
            <a:off x="1576872" y="3874553"/>
            <a:ext cx="68547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현실 세계의 물리법칙을 최대한 반영하는 </a:t>
            </a:r>
            <a:r>
              <a:rPr lang="ko-KR" altLang="en-US" dirty="0" err="1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리얼리틱한</a:t>
            </a:r>
            <a:r>
              <a:rPr lang="ko-KR" altLang="en-US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 암벽등반 게임을 개발</a:t>
            </a:r>
            <a:endParaRPr lang="en-US" altLang="ko-KR" dirty="0">
              <a:solidFill>
                <a:schemeClr val="bg1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71C5794-E05F-D9E3-F186-66A6B3D082FD}"/>
              </a:ext>
            </a:extLst>
          </p:cNvPr>
          <p:cNvSpPr txBox="1"/>
          <p:nvPr/>
        </p:nvSpPr>
        <p:spPr>
          <a:xfrm>
            <a:off x="1576872" y="4329068"/>
            <a:ext cx="6498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코즈믹</a:t>
            </a:r>
            <a:r>
              <a:rPr lang="ko-KR" altLang="en-US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 </a:t>
            </a:r>
            <a:r>
              <a:rPr lang="ko-KR" altLang="en-US" dirty="0" err="1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호러적인</a:t>
            </a:r>
            <a:r>
              <a:rPr lang="ko-KR" altLang="en-US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 분위기를 연출하는 이색적인 스포츠 게임에 대한 연구</a:t>
            </a:r>
            <a:endParaRPr lang="en-US" altLang="ko-KR" dirty="0">
              <a:solidFill>
                <a:schemeClr val="bg1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418181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5CBE8C-D2C3-CFEB-2753-127A208E53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래픽 12" descr="게임 컨트롤러 단색으로 채워진">
            <a:extLst>
              <a:ext uri="{FF2B5EF4-FFF2-40B4-BE49-F238E27FC236}">
                <a16:creationId xmlns:a16="http://schemas.microsoft.com/office/drawing/2014/main" id="{10623F28-A80A-9339-D882-BAF875F670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942975" y="489793"/>
            <a:ext cx="247650" cy="24765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6037BB0-E55C-06C2-B467-E226829928E8}"/>
              </a:ext>
            </a:extLst>
          </p:cNvPr>
          <p:cNvSpPr txBox="1"/>
          <p:nvPr/>
        </p:nvSpPr>
        <p:spPr>
          <a:xfrm>
            <a:off x="1190625" y="475119"/>
            <a:ext cx="28472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>
                <a:solidFill>
                  <a:schemeClr val="bg2">
                    <a:lumMod val="75000"/>
                  </a:schemeClr>
                </a:solidFill>
                <a:latin typeface="LEMON MILK Medium" panose="00000600000000000000" pitchFamily="50" charset="0"/>
              </a:rPr>
              <a:t>TuKorea</a:t>
            </a:r>
            <a:r>
              <a:rPr lang="en-US" altLang="ko-KR" sz="1200" dirty="0">
                <a:solidFill>
                  <a:schemeClr val="bg2">
                    <a:lumMod val="75000"/>
                  </a:schemeClr>
                </a:solidFill>
                <a:latin typeface="LEMON MILK Medium" panose="00000600000000000000" pitchFamily="50" charset="0"/>
              </a:rPr>
              <a:t> Graduation Project</a:t>
            </a:r>
            <a:endParaRPr lang="ko-KR" altLang="en-US" sz="1200" dirty="0">
              <a:solidFill>
                <a:schemeClr val="bg2">
                  <a:lumMod val="75000"/>
                </a:schemeClr>
              </a:solidFill>
              <a:latin typeface="LEMON MILK Medium" panose="00000600000000000000" pitchFamily="50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D835FDE-51B5-6761-9B30-8B1AAB50959B}"/>
              </a:ext>
            </a:extLst>
          </p:cNvPr>
          <p:cNvSpPr/>
          <p:nvPr/>
        </p:nvSpPr>
        <p:spPr>
          <a:xfrm>
            <a:off x="942975" y="1057274"/>
            <a:ext cx="85725" cy="1260000"/>
          </a:xfrm>
          <a:prstGeom prst="rect">
            <a:avLst/>
          </a:prstGeom>
          <a:solidFill>
            <a:srgbClr val="B366FD"/>
          </a:solidFill>
          <a:ln>
            <a:noFill/>
          </a:ln>
          <a:effectLst>
            <a:outerShdw blurRad="127000" sx="104000" sy="104000" algn="ctr" rotWithShape="0">
              <a:srgbClr val="B366FD">
                <a:alpha val="7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5EE23A78-C6C7-6A29-9263-601EDB9B771F}"/>
              </a:ext>
            </a:extLst>
          </p:cNvPr>
          <p:cNvGrpSpPr/>
          <p:nvPr/>
        </p:nvGrpSpPr>
        <p:grpSpPr>
          <a:xfrm>
            <a:off x="9433767" y="2716196"/>
            <a:ext cx="5212119" cy="6652329"/>
            <a:chOff x="9433767" y="2716196"/>
            <a:chExt cx="5212119" cy="6652329"/>
          </a:xfrm>
        </p:grpSpPr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2D59D088-8F1A-BA94-537A-6723ABE7362E}"/>
                </a:ext>
              </a:extLst>
            </p:cNvPr>
            <p:cNvGrpSpPr/>
            <p:nvPr/>
          </p:nvGrpSpPr>
          <p:grpSpPr>
            <a:xfrm rot="2685813">
              <a:off x="9433767" y="4412120"/>
              <a:ext cx="3120551" cy="4956405"/>
              <a:chOff x="11249025" y="3429000"/>
              <a:chExt cx="2371725" cy="4216242"/>
            </a:xfrm>
          </p:grpSpPr>
          <p:sp>
            <p:nvSpPr>
              <p:cNvPr id="22" name="원호 21">
                <a:extLst>
                  <a:ext uri="{FF2B5EF4-FFF2-40B4-BE49-F238E27FC236}">
                    <a16:creationId xmlns:a16="http://schemas.microsoft.com/office/drawing/2014/main" id="{0003F2F7-C754-39AE-456D-6CC8A8FC77BB}"/>
                  </a:ext>
                </a:extLst>
              </p:cNvPr>
              <p:cNvSpPr/>
              <p:nvPr/>
            </p:nvSpPr>
            <p:spPr>
              <a:xfrm flipH="1">
                <a:off x="11249025" y="3429000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원호 22">
                <a:extLst>
                  <a:ext uri="{FF2B5EF4-FFF2-40B4-BE49-F238E27FC236}">
                    <a16:creationId xmlns:a16="http://schemas.microsoft.com/office/drawing/2014/main" id="{77B6FF72-E15E-E707-A3A4-40D70B1F14C9}"/>
                  </a:ext>
                </a:extLst>
              </p:cNvPr>
              <p:cNvSpPr/>
              <p:nvPr/>
            </p:nvSpPr>
            <p:spPr>
              <a:xfrm flipH="1">
                <a:off x="11363325" y="3514904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원호 23">
                <a:extLst>
                  <a:ext uri="{FF2B5EF4-FFF2-40B4-BE49-F238E27FC236}">
                    <a16:creationId xmlns:a16="http://schemas.microsoft.com/office/drawing/2014/main" id="{95A35BE2-426D-6375-3832-5D78B67383CD}"/>
                  </a:ext>
                </a:extLst>
              </p:cNvPr>
              <p:cNvSpPr/>
              <p:nvPr/>
            </p:nvSpPr>
            <p:spPr>
              <a:xfrm flipH="1">
                <a:off x="11477625" y="3600808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87837433-2A15-2C2C-C454-87143068A5D5}"/>
                </a:ext>
              </a:extLst>
            </p:cNvPr>
            <p:cNvGrpSpPr/>
            <p:nvPr/>
          </p:nvGrpSpPr>
          <p:grpSpPr>
            <a:xfrm rot="20521184">
              <a:off x="11425641" y="2716196"/>
              <a:ext cx="3220245" cy="5316662"/>
              <a:chOff x="11477625" y="580310"/>
              <a:chExt cx="2371725" cy="4216242"/>
            </a:xfrm>
          </p:grpSpPr>
          <p:sp>
            <p:nvSpPr>
              <p:cNvPr id="25" name="원호 24">
                <a:extLst>
                  <a:ext uri="{FF2B5EF4-FFF2-40B4-BE49-F238E27FC236}">
                    <a16:creationId xmlns:a16="http://schemas.microsoft.com/office/drawing/2014/main" id="{1A50A9CF-739E-F952-62D5-4D7B3F87947E}"/>
                  </a:ext>
                </a:extLst>
              </p:cNvPr>
              <p:cNvSpPr/>
              <p:nvPr/>
            </p:nvSpPr>
            <p:spPr>
              <a:xfrm rot="746693" flipH="1">
                <a:off x="11477625" y="580310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원호 25">
                <a:extLst>
                  <a:ext uri="{FF2B5EF4-FFF2-40B4-BE49-F238E27FC236}">
                    <a16:creationId xmlns:a16="http://schemas.microsoft.com/office/drawing/2014/main" id="{08197B12-88CD-3B80-14D7-F8F769B65E9E}"/>
                  </a:ext>
                </a:extLst>
              </p:cNvPr>
              <p:cNvSpPr/>
              <p:nvPr/>
            </p:nvSpPr>
            <p:spPr>
              <a:xfrm rot="746693" flipH="1">
                <a:off x="11591925" y="666214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원호 26">
                <a:extLst>
                  <a:ext uri="{FF2B5EF4-FFF2-40B4-BE49-F238E27FC236}">
                    <a16:creationId xmlns:a16="http://schemas.microsoft.com/office/drawing/2014/main" id="{E6AA8576-0D73-4B46-0B03-6A75C3E6D0DA}"/>
                  </a:ext>
                </a:extLst>
              </p:cNvPr>
              <p:cNvSpPr/>
              <p:nvPr/>
            </p:nvSpPr>
            <p:spPr>
              <a:xfrm rot="746693" flipH="1">
                <a:off x="11706225" y="752118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752D97C-86FE-AD27-A8F6-40C910664D0C}"/>
              </a:ext>
            </a:extLst>
          </p:cNvPr>
          <p:cNvSpPr txBox="1"/>
          <p:nvPr/>
        </p:nvSpPr>
        <p:spPr>
          <a:xfrm>
            <a:off x="1157412" y="1025555"/>
            <a:ext cx="21050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  <a:latin typeface="페이퍼로지 8 ExtraBold" pitchFamily="2" charset="-127"/>
                <a:ea typeface="페이퍼로지 8 ExtraBold" pitchFamily="2" charset="-127"/>
              </a:rPr>
              <a:t>게임 소개</a:t>
            </a:r>
          </a:p>
        </p:txBody>
      </p:sp>
      <p:pic>
        <p:nvPicPr>
          <p:cNvPr id="1026" name="Picture 2" descr="The Shore Review – Lovecraft Coastline, a rugged but stunning place - Pfangirl.com">
            <a:extLst>
              <a:ext uri="{FF2B5EF4-FFF2-40B4-BE49-F238E27FC236}">
                <a16:creationId xmlns:a16="http://schemas.microsoft.com/office/drawing/2014/main" id="{602E636B-6200-1F26-ED54-0E8F77AEDE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7541" y="2101079"/>
            <a:ext cx="28575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ark and mysterious ruins overlooking a foggy coastline at dusk 56264950 Stock Video at Vecteezy">
            <a:extLst>
              <a:ext uri="{FF2B5EF4-FFF2-40B4-BE49-F238E27FC236}">
                <a16:creationId xmlns:a16="http://schemas.microsoft.com/office/drawing/2014/main" id="{F8609C4E-192A-6D14-1493-6DA1C717A2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9467" y="3719199"/>
            <a:ext cx="28575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그림 9" descr="야외, 모험, 하늘, 등반하기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759ACCC-3BB7-DFE2-DC69-0508C69E1C4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4658" y="1538601"/>
            <a:ext cx="1730142" cy="2162678"/>
          </a:xfrm>
          <a:prstGeom prst="rect">
            <a:avLst/>
          </a:prstGeom>
        </p:spPr>
      </p:pic>
      <p:pic>
        <p:nvPicPr>
          <p:cNvPr id="5" name="그림 4" descr="자연, 안개, 하늘, 야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773508A-BE46-3DB2-F277-880C5716136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4800" y="3701279"/>
            <a:ext cx="1589927" cy="282596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7CF49CD-7D7A-72E6-4EA8-BC5B3AD7F4A8}"/>
              </a:ext>
            </a:extLst>
          </p:cNvPr>
          <p:cNvSpPr txBox="1"/>
          <p:nvPr/>
        </p:nvSpPr>
        <p:spPr>
          <a:xfrm>
            <a:off x="1318662" y="2954956"/>
            <a:ext cx="341696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게임 컨셉 </a:t>
            </a:r>
            <a:r>
              <a:rPr lang="en-US" altLang="ko-KR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: </a:t>
            </a:r>
            <a:r>
              <a:rPr lang="ko-KR" altLang="en-US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러브크래프트 소설 </a:t>
            </a:r>
            <a:r>
              <a:rPr lang="en-US" altLang="ko-KR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“</a:t>
            </a:r>
            <a:r>
              <a:rPr lang="ko-KR" altLang="en-US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광기의 산맥</a:t>
            </a:r>
            <a:r>
              <a:rPr lang="en-US" altLang="ko-KR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”</a:t>
            </a:r>
            <a:r>
              <a:rPr lang="ko-KR" altLang="en-US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을 모티브로 한 </a:t>
            </a:r>
            <a:r>
              <a:rPr lang="en-US" altLang="ko-KR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1</a:t>
            </a:r>
            <a:r>
              <a:rPr lang="ko-KR" altLang="en-US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인칭 암벽 등반 게임</a:t>
            </a:r>
            <a:endParaRPr lang="en-US" altLang="ko-KR" dirty="0">
              <a:solidFill>
                <a:schemeClr val="bg1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endParaRPr lang="en-US" altLang="ko-KR" dirty="0">
              <a:solidFill>
                <a:schemeClr val="bg1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최대 플레이어 </a:t>
            </a:r>
            <a:r>
              <a:rPr lang="en-US" altLang="ko-KR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: </a:t>
            </a:r>
            <a:r>
              <a:rPr lang="ko-KR" altLang="en-US" dirty="0" err="1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싱글게임</a:t>
            </a:r>
            <a:endParaRPr lang="en-US" altLang="ko-KR" dirty="0">
              <a:solidFill>
                <a:schemeClr val="bg1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예상 플레이 시간 </a:t>
            </a:r>
            <a:r>
              <a:rPr lang="en-US" altLang="ko-KR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: 30</a:t>
            </a:r>
            <a:r>
              <a:rPr lang="ko-KR" altLang="en-US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분 </a:t>
            </a:r>
            <a:endParaRPr lang="en-US" altLang="ko-KR" dirty="0">
              <a:solidFill>
                <a:schemeClr val="bg1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게임 목표 </a:t>
            </a:r>
            <a:r>
              <a:rPr lang="en-US" altLang="ko-KR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: </a:t>
            </a:r>
            <a:r>
              <a:rPr lang="ko-KR" altLang="en-US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정상에 오르는 것</a:t>
            </a:r>
            <a:endParaRPr lang="en-US" altLang="ko-KR" dirty="0">
              <a:solidFill>
                <a:schemeClr val="bg1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endParaRPr lang="en-US" altLang="ko-KR" dirty="0">
              <a:solidFill>
                <a:schemeClr val="bg1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691581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3F2CBB-7D20-FF29-AF91-E21DED10D0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래픽 12" descr="게임 컨트롤러 단색으로 채워진">
            <a:extLst>
              <a:ext uri="{FF2B5EF4-FFF2-40B4-BE49-F238E27FC236}">
                <a16:creationId xmlns:a16="http://schemas.microsoft.com/office/drawing/2014/main" id="{2D5FBAC1-426E-8313-873C-26FED3409E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942975" y="489793"/>
            <a:ext cx="247650" cy="24765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13CE2ED-2C24-47EA-EB12-8480B3514B10}"/>
              </a:ext>
            </a:extLst>
          </p:cNvPr>
          <p:cNvSpPr txBox="1"/>
          <p:nvPr/>
        </p:nvSpPr>
        <p:spPr>
          <a:xfrm>
            <a:off x="1190625" y="475119"/>
            <a:ext cx="28472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>
                <a:solidFill>
                  <a:schemeClr val="bg2">
                    <a:lumMod val="75000"/>
                  </a:schemeClr>
                </a:solidFill>
                <a:latin typeface="LEMON MILK Medium" panose="00000600000000000000" pitchFamily="50" charset="0"/>
              </a:rPr>
              <a:t>TuKorea</a:t>
            </a:r>
            <a:r>
              <a:rPr lang="en-US" altLang="ko-KR" sz="1200" dirty="0">
                <a:solidFill>
                  <a:schemeClr val="bg2">
                    <a:lumMod val="75000"/>
                  </a:schemeClr>
                </a:solidFill>
                <a:latin typeface="LEMON MILK Medium" panose="00000600000000000000" pitchFamily="50" charset="0"/>
              </a:rPr>
              <a:t> Graduation Project</a:t>
            </a:r>
            <a:endParaRPr lang="ko-KR" altLang="en-US" sz="1200" dirty="0">
              <a:solidFill>
                <a:schemeClr val="bg2">
                  <a:lumMod val="75000"/>
                </a:schemeClr>
              </a:solidFill>
              <a:latin typeface="LEMON MILK Medium" panose="00000600000000000000" pitchFamily="50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55279A6-0462-EE13-9AB4-344C269DBF58}"/>
              </a:ext>
            </a:extLst>
          </p:cNvPr>
          <p:cNvSpPr/>
          <p:nvPr/>
        </p:nvSpPr>
        <p:spPr>
          <a:xfrm>
            <a:off x="942975" y="1057274"/>
            <a:ext cx="85725" cy="1260000"/>
          </a:xfrm>
          <a:prstGeom prst="rect">
            <a:avLst/>
          </a:prstGeom>
          <a:solidFill>
            <a:srgbClr val="B366FD"/>
          </a:solidFill>
          <a:ln>
            <a:noFill/>
          </a:ln>
          <a:effectLst>
            <a:outerShdw blurRad="127000" sx="104000" sy="104000" algn="ctr" rotWithShape="0">
              <a:srgbClr val="B366FD">
                <a:alpha val="7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273CBC33-BB1B-29A4-8EDF-FBD0AF6A4F84}"/>
              </a:ext>
            </a:extLst>
          </p:cNvPr>
          <p:cNvGrpSpPr/>
          <p:nvPr/>
        </p:nvGrpSpPr>
        <p:grpSpPr>
          <a:xfrm>
            <a:off x="9433767" y="2716196"/>
            <a:ext cx="5212119" cy="6652329"/>
            <a:chOff x="9433767" y="2716196"/>
            <a:chExt cx="5212119" cy="6652329"/>
          </a:xfrm>
        </p:grpSpPr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5DBB0AE2-58E5-4F0D-1D00-47551279643B}"/>
                </a:ext>
              </a:extLst>
            </p:cNvPr>
            <p:cNvGrpSpPr/>
            <p:nvPr/>
          </p:nvGrpSpPr>
          <p:grpSpPr>
            <a:xfrm rot="2685813">
              <a:off x="9433767" y="4412120"/>
              <a:ext cx="3120551" cy="4956405"/>
              <a:chOff x="11249025" y="3429000"/>
              <a:chExt cx="2371725" cy="4216242"/>
            </a:xfrm>
          </p:grpSpPr>
          <p:sp>
            <p:nvSpPr>
              <p:cNvPr id="22" name="원호 21">
                <a:extLst>
                  <a:ext uri="{FF2B5EF4-FFF2-40B4-BE49-F238E27FC236}">
                    <a16:creationId xmlns:a16="http://schemas.microsoft.com/office/drawing/2014/main" id="{0A37C19A-B586-2BFA-CFE5-7EB05D2E4ADA}"/>
                  </a:ext>
                </a:extLst>
              </p:cNvPr>
              <p:cNvSpPr/>
              <p:nvPr/>
            </p:nvSpPr>
            <p:spPr>
              <a:xfrm flipH="1">
                <a:off x="11249025" y="3429000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원호 22">
                <a:extLst>
                  <a:ext uri="{FF2B5EF4-FFF2-40B4-BE49-F238E27FC236}">
                    <a16:creationId xmlns:a16="http://schemas.microsoft.com/office/drawing/2014/main" id="{04869FBE-728C-C10B-411C-BB337F0C035F}"/>
                  </a:ext>
                </a:extLst>
              </p:cNvPr>
              <p:cNvSpPr/>
              <p:nvPr/>
            </p:nvSpPr>
            <p:spPr>
              <a:xfrm flipH="1">
                <a:off x="11363325" y="3514904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원호 23">
                <a:extLst>
                  <a:ext uri="{FF2B5EF4-FFF2-40B4-BE49-F238E27FC236}">
                    <a16:creationId xmlns:a16="http://schemas.microsoft.com/office/drawing/2014/main" id="{DE856EC0-C521-23EE-52A2-DC19B628B38B}"/>
                  </a:ext>
                </a:extLst>
              </p:cNvPr>
              <p:cNvSpPr/>
              <p:nvPr/>
            </p:nvSpPr>
            <p:spPr>
              <a:xfrm flipH="1">
                <a:off x="11477625" y="3600808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D699552A-DD7C-8638-7CC9-5F95FAA477AB}"/>
                </a:ext>
              </a:extLst>
            </p:cNvPr>
            <p:cNvGrpSpPr/>
            <p:nvPr/>
          </p:nvGrpSpPr>
          <p:grpSpPr>
            <a:xfrm rot="20521184">
              <a:off x="11425641" y="2716196"/>
              <a:ext cx="3220245" cy="5316662"/>
              <a:chOff x="11477625" y="580310"/>
              <a:chExt cx="2371725" cy="4216242"/>
            </a:xfrm>
          </p:grpSpPr>
          <p:sp>
            <p:nvSpPr>
              <p:cNvPr id="25" name="원호 24">
                <a:extLst>
                  <a:ext uri="{FF2B5EF4-FFF2-40B4-BE49-F238E27FC236}">
                    <a16:creationId xmlns:a16="http://schemas.microsoft.com/office/drawing/2014/main" id="{1EB9653E-BCDA-002E-21D5-58A1D4FC358E}"/>
                  </a:ext>
                </a:extLst>
              </p:cNvPr>
              <p:cNvSpPr/>
              <p:nvPr/>
            </p:nvSpPr>
            <p:spPr>
              <a:xfrm rot="746693" flipH="1">
                <a:off x="11477625" y="580310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원호 25">
                <a:extLst>
                  <a:ext uri="{FF2B5EF4-FFF2-40B4-BE49-F238E27FC236}">
                    <a16:creationId xmlns:a16="http://schemas.microsoft.com/office/drawing/2014/main" id="{A6407BC2-010D-8C37-FF3A-CCA206CA1F01}"/>
                  </a:ext>
                </a:extLst>
              </p:cNvPr>
              <p:cNvSpPr/>
              <p:nvPr/>
            </p:nvSpPr>
            <p:spPr>
              <a:xfrm rot="746693" flipH="1">
                <a:off x="11591925" y="666214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원호 26">
                <a:extLst>
                  <a:ext uri="{FF2B5EF4-FFF2-40B4-BE49-F238E27FC236}">
                    <a16:creationId xmlns:a16="http://schemas.microsoft.com/office/drawing/2014/main" id="{70D4AF14-3E24-99DC-06B5-B5A9A70370BB}"/>
                  </a:ext>
                </a:extLst>
              </p:cNvPr>
              <p:cNvSpPr/>
              <p:nvPr/>
            </p:nvSpPr>
            <p:spPr>
              <a:xfrm rot="746693" flipH="1">
                <a:off x="11706225" y="752118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1D6B93E7-17F7-9CB1-6694-513C34443718}"/>
              </a:ext>
            </a:extLst>
          </p:cNvPr>
          <p:cNvSpPr txBox="1"/>
          <p:nvPr/>
        </p:nvSpPr>
        <p:spPr>
          <a:xfrm>
            <a:off x="1157412" y="1025555"/>
            <a:ext cx="210506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  <a:latin typeface="페이퍼로지 8 ExtraBold" pitchFamily="2" charset="-127"/>
                <a:ea typeface="페이퍼로지 8 ExtraBold" pitchFamily="2" charset="-127"/>
              </a:rPr>
              <a:t>게임 소개</a:t>
            </a:r>
            <a:endParaRPr lang="en-US" altLang="ko-KR" sz="4000" dirty="0">
              <a:solidFill>
                <a:schemeClr val="bg1"/>
              </a:solidFill>
              <a:latin typeface="페이퍼로지 8 ExtraBold" pitchFamily="2" charset="-127"/>
              <a:ea typeface="페이퍼로지 8 ExtraBold" pitchFamily="2" charset="-127"/>
            </a:endParaRPr>
          </a:p>
          <a:p>
            <a:r>
              <a:rPr lang="ko-KR" altLang="en-US" sz="4000" dirty="0">
                <a:solidFill>
                  <a:schemeClr val="bg1"/>
                </a:solidFill>
                <a:latin typeface="페이퍼로지 8 ExtraBold" pitchFamily="2" charset="-127"/>
                <a:ea typeface="페이퍼로지 8 ExtraBold" pitchFamily="2" charset="-127"/>
              </a:rPr>
              <a:t>흐름도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3B6C7C51-1E04-BD9F-9AFB-82E052C71FD1}"/>
              </a:ext>
            </a:extLst>
          </p:cNvPr>
          <p:cNvSpPr/>
          <p:nvPr/>
        </p:nvSpPr>
        <p:spPr>
          <a:xfrm>
            <a:off x="2638504" y="2996803"/>
            <a:ext cx="1253765" cy="631594"/>
          </a:xfrm>
          <a:prstGeom prst="ellipse">
            <a:avLst/>
          </a:prstGeom>
          <a:noFill/>
          <a:ln w="31750" cap="flat" cmpd="sng" algn="ctr">
            <a:solidFill>
              <a:srgbClr val="B366FD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rgbClr val="B366FD"/>
                </a:solidFill>
                <a:latin typeface="페이퍼로지 5 Medium" pitchFamily="2" charset="-127"/>
                <a:ea typeface="페이퍼로지 5 Medium" pitchFamily="2" charset="-127"/>
              </a:rPr>
              <a:t>게임시작</a:t>
            </a:r>
            <a:endParaRPr lang="ko-KR" altLang="en-US" sz="1200" dirty="0">
              <a:solidFill>
                <a:srgbClr val="B366FD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6C44456-07C7-C736-AE2C-CB2A4C5A6142}"/>
              </a:ext>
            </a:extLst>
          </p:cNvPr>
          <p:cNvSpPr/>
          <p:nvPr/>
        </p:nvSpPr>
        <p:spPr>
          <a:xfrm>
            <a:off x="4216754" y="2940241"/>
            <a:ext cx="1376314" cy="744718"/>
          </a:xfrm>
          <a:prstGeom prst="rect">
            <a:avLst/>
          </a:prstGeom>
          <a:noFill/>
          <a:ln w="31750" cap="flat" cmpd="sng" algn="ctr">
            <a:solidFill>
              <a:srgbClr val="B366FD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B366FD"/>
                </a:solidFill>
                <a:latin typeface="페이퍼로지 5 Medium" pitchFamily="2" charset="-127"/>
                <a:ea typeface="페이퍼로지 5 Medium" pitchFamily="2" charset="-127"/>
              </a:rPr>
              <a:t>산기슭 탐색</a:t>
            </a:r>
            <a:endParaRPr lang="en-US" altLang="ko-KR" sz="1200" dirty="0">
              <a:solidFill>
                <a:srgbClr val="B366FD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algn="ctr"/>
            <a:r>
              <a:rPr lang="en-US" altLang="ko-KR" sz="1200" dirty="0">
                <a:solidFill>
                  <a:srgbClr val="B366FD"/>
                </a:solidFill>
                <a:latin typeface="페이퍼로지 5 Medium" pitchFamily="2" charset="-127"/>
                <a:ea typeface="페이퍼로지 5 Medium" pitchFamily="2" charset="-127"/>
              </a:rPr>
              <a:t>&amp;</a:t>
            </a:r>
          </a:p>
          <a:p>
            <a:pPr algn="ctr"/>
            <a:r>
              <a:rPr lang="ko-KR" altLang="en-US" sz="1200" dirty="0">
                <a:solidFill>
                  <a:srgbClr val="B366FD"/>
                </a:solidFill>
                <a:latin typeface="페이퍼로지 5 Medium" pitchFamily="2" charset="-127"/>
                <a:ea typeface="페이퍼로지 5 Medium" pitchFamily="2" charset="-127"/>
              </a:rPr>
              <a:t>아이템 </a:t>
            </a:r>
            <a:r>
              <a:rPr lang="ko-KR" altLang="en-US" sz="1200" dirty="0" err="1">
                <a:solidFill>
                  <a:srgbClr val="B366FD"/>
                </a:solidFill>
                <a:latin typeface="페이퍼로지 5 Medium" pitchFamily="2" charset="-127"/>
                <a:ea typeface="페이퍼로지 5 Medium" pitchFamily="2" charset="-127"/>
              </a:rPr>
              <a:t>파밍</a:t>
            </a:r>
            <a:endParaRPr lang="ko-KR" altLang="en-US" sz="1200" dirty="0">
              <a:solidFill>
                <a:srgbClr val="B366FD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81E14C9-9C71-12FF-2799-F375A62E2A86}"/>
              </a:ext>
            </a:extLst>
          </p:cNvPr>
          <p:cNvSpPr/>
          <p:nvPr/>
        </p:nvSpPr>
        <p:spPr>
          <a:xfrm>
            <a:off x="5917553" y="2940241"/>
            <a:ext cx="1376314" cy="744718"/>
          </a:xfrm>
          <a:prstGeom prst="rect">
            <a:avLst/>
          </a:prstGeom>
          <a:noFill/>
          <a:ln w="31750" cap="flat" cmpd="sng" algn="ctr">
            <a:solidFill>
              <a:srgbClr val="B366FD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B366FD"/>
                </a:solidFill>
                <a:latin typeface="페이퍼로지 5 Medium" pitchFamily="2" charset="-127"/>
                <a:ea typeface="페이퍼로지 5 Medium" pitchFamily="2" charset="-127"/>
              </a:rPr>
              <a:t>등산 경로 설정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6831BC4-9821-17B4-9E39-C0F83BD31C1D}"/>
              </a:ext>
            </a:extLst>
          </p:cNvPr>
          <p:cNvSpPr/>
          <p:nvPr/>
        </p:nvSpPr>
        <p:spPr>
          <a:xfrm>
            <a:off x="7618351" y="2940241"/>
            <a:ext cx="1376314" cy="744718"/>
          </a:xfrm>
          <a:prstGeom prst="rect">
            <a:avLst/>
          </a:prstGeom>
          <a:noFill/>
          <a:ln w="31750" cap="flat" cmpd="sng" algn="ctr">
            <a:solidFill>
              <a:srgbClr val="B366FD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B366FD"/>
                </a:solidFill>
                <a:latin typeface="페이퍼로지 5 Medium" pitchFamily="2" charset="-127"/>
                <a:ea typeface="페이퍼로지 5 Medium" pitchFamily="2" charset="-127"/>
              </a:rPr>
              <a:t>암벽 등반</a:t>
            </a:r>
          </a:p>
        </p:txBody>
      </p: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DB33A508-7016-3397-E1CF-E20519B9D608}"/>
              </a:ext>
            </a:extLst>
          </p:cNvPr>
          <p:cNvSpPr/>
          <p:nvPr/>
        </p:nvSpPr>
        <p:spPr>
          <a:xfrm>
            <a:off x="7528686" y="4009782"/>
            <a:ext cx="1555644" cy="596766"/>
          </a:xfrm>
          <a:prstGeom prst="diamond">
            <a:avLst/>
          </a:prstGeom>
          <a:noFill/>
          <a:ln w="31750" cap="flat" cmpd="sng" algn="ctr">
            <a:solidFill>
              <a:srgbClr val="B366FD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B366FD"/>
                </a:solidFill>
                <a:latin typeface="페이퍼로지 5 Medium" pitchFamily="2" charset="-127"/>
                <a:ea typeface="페이퍼로지 5 Medium" pitchFamily="2" charset="-127"/>
              </a:rPr>
              <a:t>등반 성공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2488493-C595-EB37-1618-DE4F73C00DEF}"/>
              </a:ext>
            </a:extLst>
          </p:cNvPr>
          <p:cNvSpPr/>
          <p:nvPr/>
        </p:nvSpPr>
        <p:spPr>
          <a:xfrm>
            <a:off x="7618351" y="4983430"/>
            <a:ext cx="1376314" cy="744718"/>
          </a:xfrm>
          <a:prstGeom prst="rect">
            <a:avLst/>
          </a:prstGeom>
          <a:noFill/>
          <a:ln w="31750" cap="flat" cmpd="sng" algn="ctr">
            <a:solidFill>
              <a:srgbClr val="B366FD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B366FD"/>
                </a:solidFill>
                <a:latin typeface="페이퍼로지 5 Medium" pitchFamily="2" charset="-127"/>
                <a:ea typeface="페이퍼로지 5 Medium" pitchFamily="2" charset="-127"/>
              </a:rPr>
              <a:t>등반 시간 기록</a:t>
            </a:r>
            <a:endParaRPr lang="en-US" altLang="ko-KR" sz="1200" dirty="0">
              <a:solidFill>
                <a:srgbClr val="B366FD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algn="ctr"/>
            <a:r>
              <a:rPr lang="en-US" altLang="ko-KR" sz="1200" dirty="0">
                <a:solidFill>
                  <a:srgbClr val="B366FD"/>
                </a:solidFill>
                <a:latin typeface="페이퍼로지 5 Medium" pitchFamily="2" charset="-127"/>
                <a:ea typeface="페이퍼로지 5 Medium" pitchFamily="2" charset="-127"/>
              </a:rPr>
              <a:t>&amp;</a:t>
            </a:r>
          </a:p>
          <a:p>
            <a:pPr algn="ctr"/>
            <a:r>
              <a:rPr lang="ko-KR" altLang="en-US" sz="1200" dirty="0">
                <a:solidFill>
                  <a:srgbClr val="B366FD"/>
                </a:solidFill>
                <a:latin typeface="페이퍼로지 5 Medium" pitchFamily="2" charset="-127"/>
                <a:ea typeface="페이퍼로지 5 Medium" pitchFamily="2" charset="-127"/>
              </a:rPr>
              <a:t>스테이지 이동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53122CB4-3E18-39E7-30CE-A1F2EE1DBA4C}"/>
              </a:ext>
            </a:extLst>
          </p:cNvPr>
          <p:cNvCxnSpPr>
            <a:stCxn id="4" idx="6"/>
            <a:endCxn id="6" idx="1"/>
          </p:cNvCxnSpPr>
          <p:nvPr/>
        </p:nvCxnSpPr>
        <p:spPr>
          <a:xfrm>
            <a:off x="3892269" y="3312600"/>
            <a:ext cx="324485" cy="0"/>
          </a:xfrm>
          <a:prstGeom prst="straightConnector1">
            <a:avLst/>
          </a:prstGeom>
          <a:ln>
            <a:solidFill>
              <a:srgbClr val="B366FD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A63CEECD-BEB8-FEE3-FD46-43F15A46A562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5593068" y="3312600"/>
            <a:ext cx="324485" cy="0"/>
          </a:xfrm>
          <a:prstGeom prst="straightConnector1">
            <a:avLst/>
          </a:prstGeom>
          <a:ln>
            <a:solidFill>
              <a:srgbClr val="B366FD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4A2DF55B-0CBF-C331-66E7-1FB737029400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>
            <a:off x="7293867" y="3312600"/>
            <a:ext cx="324484" cy="0"/>
          </a:xfrm>
          <a:prstGeom prst="straightConnector1">
            <a:avLst/>
          </a:prstGeom>
          <a:ln>
            <a:solidFill>
              <a:srgbClr val="B366FD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166B98AF-6D46-26CE-6143-42E851EE39B9}"/>
              </a:ext>
            </a:extLst>
          </p:cNvPr>
          <p:cNvCxnSpPr>
            <a:cxnSpLocks/>
            <a:stCxn id="9" idx="2"/>
            <a:endCxn id="14" idx="0"/>
          </p:cNvCxnSpPr>
          <p:nvPr/>
        </p:nvCxnSpPr>
        <p:spPr>
          <a:xfrm>
            <a:off x="8306508" y="3684959"/>
            <a:ext cx="0" cy="324823"/>
          </a:xfrm>
          <a:prstGeom prst="straightConnector1">
            <a:avLst/>
          </a:prstGeom>
          <a:ln>
            <a:solidFill>
              <a:srgbClr val="B366FD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B240D841-53CE-0756-CBC0-AC893B192221}"/>
              </a:ext>
            </a:extLst>
          </p:cNvPr>
          <p:cNvCxnSpPr>
            <a:cxnSpLocks/>
            <a:stCxn id="14" idx="2"/>
            <a:endCxn id="18" idx="0"/>
          </p:cNvCxnSpPr>
          <p:nvPr/>
        </p:nvCxnSpPr>
        <p:spPr>
          <a:xfrm>
            <a:off x="8306508" y="4606548"/>
            <a:ext cx="0" cy="376882"/>
          </a:xfrm>
          <a:prstGeom prst="straightConnector1">
            <a:avLst/>
          </a:prstGeom>
          <a:ln>
            <a:solidFill>
              <a:srgbClr val="B366FD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73884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827585-5A70-D71A-715D-94EA79E779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래픽 12" descr="게임 컨트롤러 단색으로 채워진">
            <a:extLst>
              <a:ext uri="{FF2B5EF4-FFF2-40B4-BE49-F238E27FC236}">
                <a16:creationId xmlns:a16="http://schemas.microsoft.com/office/drawing/2014/main" id="{2AD1DBC6-5718-4002-0B9F-E08B68124D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942975" y="489793"/>
            <a:ext cx="247650" cy="24765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D2004BC-DEF9-D79E-2F5F-273D05A11C54}"/>
              </a:ext>
            </a:extLst>
          </p:cNvPr>
          <p:cNvSpPr txBox="1"/>
          <p:nvPr/>
        </p:nvSpPr>
        <p:spPr>
          <a:xfrm>
            <a:off x="1190625" y="475119"/>
            <a:ext cx="28472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>
                <a:solidFill>
                  <a:schemeClr val="bg2">
                    <a:lumMod val="75000"/>
                  </a:schemeClr>
                </a:solidFill>
                <a:latin typeface="LEMON MILK Medium" panose="00000600000000000000" pitchFamily="50" charset="0"/>
              </a:rPr>
              <a:t>TuKorea</a:t>
            </a:r>
            <a:r>
              <a:rPr lang="en-US" altLang="ko-KR" sz="1200" dirty="0">
                <a:solidFill>
                  <a:schemeClr val="bg2">
                    <a:lumMod val="75000"/>
                  </a:schemeClr>
                </a:solidFill>
                <a:latin typeface="LEMON MILK Medium" panose="00000600000000000000" pitchFamily="50" charset="0"/>
              </a:rPr>
              <a:t> Graduation Project</a:t>
            </a:r>
            <a:endParaRPr lang="ko-KR" altLang="en-US" sz="1200" dirty="0">
              <a:solidFill>
                <a:schemeClr val="bg2">
                  <a:lumMod val="75000"/>
                </a:schemeClr>
              </a:solidFill>
              <a:latin typeface="LEMON MILK Medium" panose="00000600000000000000" pitchFamily="50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340D18F-A0F9-F366-99E6-DA159B8BB3D9}"/>
              </a:ext>
            </a:extLst>
          </p:cNvPr>
          <p:cNvSpPr/>
          <p:nvPr/>
        </p:nvSpPr>
        <p:spPr>
          <a:xfrm>
            <a:off x="942975" y="1057274"/>
            <a:ext cx="85725" cy="1260000"/>
          </a:xfrm>
          <a:prstGeom prst="rect">
            <a:avLst/>
          </a:prstGeom>
          <a:solidFill>
            <a:srgbClr val="B366FD"/>
          </a:solidFill>
          <a:ln>
            <a:noFill/>
          </a:ln>
          <a:effectLst>
            <a:outerShdw blurRad="127000" sx="104000" sy="104000" algn="ctr" rotWithShape="0">
              <a:srgbClr val="B366FD">
                <a:alpha val="7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CC9424D-2F1D-6349-E76A-3BA2694523B5}"/>
              </a:ext>
            </a:extLst>
          </p:cNvPr>
          <p:cNvGrpSpPr/>
          <p:nvPr/>
        </p:nvGrpSpPr>
        <p:grpSpPr>
          <a:xfrm>
            <a:off x="9433767" y="2716196"/>
            <a:ext cx="5212119" cy="6652329"/>
            <a:chOff x="9433767" y="2716196"/>
            <a:chExt cx="5212119" cy="6652329"/>
          </a:xfrm>
        </p:grpSpPr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833998EC-8C3B-BD00-2B9D-687AA2BF1A3D}"/>
                </a:ext>
              </a:extLst>
            </p:cNvPr>
            <p:cNvGrpSpPr/>
            <p:nvPr/>
          </p:nvGrpSpPr>
          <p:grpSpPr>
            <a:xfrm rot="2685813">
              <a:off x="9433767" y="4412120"/>
              <a:ext cx="3120551" cy="4956405"/>
              <a:chOff x="11249025" y="3429000"/>
              <a:chExt cx="2371725" cy="4216242"/>
            </a:xfrm>
          </p:grpSpPr>
          <p:sp>
            <p:nvSpPr>
              <p:cNvPr id="22" name="원호 21">
                <a:extLst>
                  <a:ext uri="{FF2B5EF4-FFF2-40B4-BE49-F238E27FC236}">
                    <a16:creationId xmlns:a16="http://schemas.microsoft.com/office/drawing/2014/main" id="{DCAF65F5-EBB0-EEF2-ED30-7703A3E104AB}"/>
                  </a:ext>
                </a:extLst>
              </p:cNvPr>
              <p:cNvSpPr/>
              <p:nvPr/>
            </p:nvSpPr>
            <p:spPr>
              <a:xfrm flipH="1">
                <a:off x="11249025" y="3429000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원호 22">
                <a:extLst>
                  <a:ext uri="{FF2B5EF4-FFF2-40B4-BE49-F238E27FC236}">
                    <a16:creationId xmlns:a16="http://schemas.microsoft.com/office/drawing/2014/main" id="{DD839E8B-F7EB-5886-C48B-229F60335D35}"/>
                  </a:ext>
                </a:extLst>
              </p:cNvPr>
              <p:cNvSpPr/>
              <p:nvPr/>
            </p:nvSpPr>
            <p:spPr>
              <a:xfrm flipH="1">
                <a:off x="11363325" y="3514904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원호 23">
                <a:extLst>
                  <a:ext uri="{FF2B5EF4-FFF2-40B4-BE49-F238E27FC236}">
                    <a16:creationId xmlns:a16="http://schemas.microsoft.com/office/drawing/2014/main" id="{75C40DB9-BB1E-4194-CACC-182E52BE081C}"/>
                  </a:ext>
                </a:extLst>
              </p:cNvPr>
              <p:cNvSpPr/>
              <p:nvPr/>
            </p:nvSpPr>
            <p:spPr>
              <a:xfrm flipH="1">
                <a:off x="11477625" y="3600808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BE20127E-82FE-552D-FDAD-C72872E85EDA}"/>
                </a:ext>
              </a:extLst>
            </p:cNvPr>
            <p:cNvGrpSpPr/>
            <p:nvPr/>
          </p:nvGrpSpPr>
          <p:grpSpPr>
            <a:xfrm rot="20521184">
              <a:off x="11425641" y="2716196"/>
              <a:ext cx="3220245" cy="5316662"/>
              <a:chOff x="11477625" y="580310"/>
              <a:chExt cx="2371725" cy="4216242"/>
            </a:xfrm>
          </p:grpSpPr>
          <p:sp>
            <p:nvSpPr>
              <p:cNvPr id="25" name="원호 24">
                <a:extLst>
                  <a:ext uri="{FF2B5EF4-FFF2-40B4-BE49-F238E27FC236}">
                    <a16:creationId xmlns:a16="http://schemas.microsoft.com/office/drawing/2014/main" id="{83C6CCD2-90EF-5FD2-CEF6-0B62A1C487C2}"/>
                  </a:ext>
                </a:extLst>
              </p:cNvPr>
              <p:cNvSpPr/>
              <p:nvPr/>
            </p:nvSpPr>
            <p:spPr>
              <a:xfrm rot="746693" flipH="1">
                <a:off x="11477625" y="580310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원호 25">
                <a:extLst>
                  <a:ext uri="{FF2B5EF4-FFF2-40B4-BE49-F238E27FC236}">
                    <a16:creationId xmlns:a16="http://schemas.microsoft.com/office/drawing/2014/main" id="{B13265B9-ED3E-B52A-26C3-B640983AD6A0}"/>
                  </a:ext>
                </a:extLst>
              </p:cNvPr>
              <p:cNvSpPr/>
              <p:nvPr/>
            </p:nvSpPr>
            <p:spPr>
              <a:xfrm rot="746693" flipH="1">
                <a:off x="11591925" y="666214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원호 26">
                <a:extLst>
                  <a:ext uri="{FF2B5EF4-FFF2-40B4-BE49-F238E27FC236}">
                    <a16:creationId xmlns:a16="http://schemas.microsoft.com/office/drawing/2014/main" id="{546ADBB3-E70D-FDBC-ECBC-1303B565AF3C}"/>
                  </a:ext>
                </a:extLst>
              </p:cNvPr>
              <p:cNvSpPr/>
              <p:nvPr/>
            </p:nvSpPr>
            <p:spPr>
              <a:xfrm rot="746693" flipH="1">
                <a:off x="11706225" y="752118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567E5CD-3244-A689-6879-75354D2720CE}"/>
              </a:ext>
            </a:extLst>
          </p:cNvPr>
          <p:cNvSpPr txBox="1"/>
          <p:nvPr/>
        </p:nvSpPr>
        <p:spPr>
          <a:xfrm>
            <a:off x="1157412" y="1025555"/>
            <a:ext cx="210506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  <a:latin typeface="페이퍼로지 8 ExtraBold" pitchFamily="2" charset="-127"/>
                <a:ea typeface="페이퍼로지 8 ExtraBold" pitchFamily="2" charset="-127"/>
              </a:rPr>
              <a:t>게임 소개</a:t>
            </a:r>
            <a:endParaRPr lang="en-US" altLang="ko-KR" sz="4000" dirty="0">
              <a:solidFill>
                <a:schemeClr val="bg1"/>
              </a:solidFill>
              <a:latin typeface="페이퍼로지 8 ExtraBold" pitchFamily="2" charset="-127"/>
              <a:ea typeface="페이퍼로지 8 ExtraBold" pitchFamily="2" charset="-127"/>
            </a:endParaRPr>
          </a:p>
          <a:p>
            <a:r>
              <a:rPr lang="ko-KR" altLang="en-US" sz="4000" dirty="0">
                <a:solidFill>
                  <a:schemeClr val="bg1"/>
                </a:solidFill>
                <a:latin typeface="페이퍼로지 8 ExtraBold" pitchFamily="2" charset="-127"/>
                <a:ea typeface="페이퍼로지 8 ExtraBold" pitchFamily="2" charset="-127"/>
              </a:rPr>
              <a:t>흐름도</a:t>
            </a: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7C410525-8D36-977B-7C7B-5D609E2C68E6}"/>
              </a:ext>
            </a:extLst>
          </p:cNvPr>
          <p:cNvSpPr/>
          <p:nvPr/>
        </p:nvSpPr>
        <p:spPr>
          <a:xfrm>
            <a:off x="2912805" y="1875577"/>
            <a:ext cx="775625" cy="481423"/>
          </a:xfrm>
          <a:prstGeom prst="ellipse">
            <a:avLst/>
          </a:prstGeom>
          <a:noFill/>
          <a:ln w="31750">
            <a:solidFill>
              <a:srgbClr val="B366F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</a:rPr>
              <a:t>등반 시작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FC72ACF-B8E8-7108-31E9-44A5916E5B2D}"/>
              </a:ext>
            </a:extLst>
          </p:cNvPr>
          <p:cNvSpPr/>
          <p:nvPr/>
        </p:nvSpPr>
        <p:spPr>
          <a:xfrm>
            <a:off x="2912805" y="3061954"/>
            <a:ext cx="775625" cy="481423"/>
          </a:xfrm>
          <a:prstGeom prst="rect">
            <a:avLst/>
          </a:prstGeom>
          <a:noFill/>
          <a:ln w="31750">
            <a:solidFill>
              <a:srgbClr val="B366F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</a:rPr>
              <a:t>벽 잡기 가능</a:t>
            </a:r>
          </a:p>
        </p:txBody>
      </p: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8C5E3957-6A91-E5CA-6D83-6EA4D3CDC930}"/>
              </a:ext>
            </a:extLst>
          </p:cNvPr>
          <p:cNvSpPr/>
          <p:nvPr/>
        </p:nvSpPr>
        <p:spPr>
          <a:xfrm>
            <a:off x="2474682" y="2461056"/>
            <a:ext cx="1651871" cy="481423"/>
          </a:xfrm>
          <a:prstGeom prst="diamond">
            <a:avLst/>
          </a:prstGeom>
          <a:noFill/>
          <a:ln w="31750">
            <a:solidFill>
              <a:srgbClr val="B366F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</a:rPr>
              <a:t>남은 스태미나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</a:rPr>
              <a:t>&gt; 0</a:t>
            </a:r>
            <a:endParaRPr lang="ko-KR" altLang="en-US" sz="1000" dirty="0"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532B42B7-FC01-FA22-C26E-E1C26AF408BA}"/>
              </a:ext>
            </a:extLst>
          </p:cNvPr>
          <p:cNvSpPr/>
          <p:nvPr/>
        </p:nvSpPr>
        <p:spPr>
          <a:xfrm>
            <a:off x="2434394" y="3767070"/>
            <a:ext cx="1732446" cy="481423"/>
          </a:xfrm>
          <a:prstGeom prst="diamond">
            <a:avLst/>
          </a:prstGeom>
          <a:noFill/>
          <a:ln w="31750">
            <a:solidFill>
              <a:srgbClr val="B366F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</a:rPr>
              <a:t>사거리 내에 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</a:rPr>
              <a:t>잡을수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</a:rPr>
              <a:t> 있는 벽이 있는가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E6257F2-5782-6391-961C-2300E2E7AEB5}"/>
              </a:ext>
            </a:extLst>
          </p:cNvPr>
          <p:cNvSpPr/>
          <p:nvPr/>
        </p:nvSpPr>
        <p:spPr>
          <a:xfrm>
            <a:off x="4437553" y="3767070"/>
            <a:ext cx="775625" cy="481423"/>
          </a:xfrm>
          <a:prstGeom prst="rect">
            <a:avLst/>
          </a:prstGeom>
          <a:noFill/>
          <a:ln w="31750">
            <a:solidFill>
              <a:srgbClr val="B366F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</a:rPr>
              <a:t>벽 잡기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B2AC49F-E968-6BF0-0629-CBB1CF7162EF}"/>
              </a:ext>
            </a:extLst>
          </p:cNvPr>
          <p:cNvSpPr/>
          <p:nvPr/>
        </p:nvSpPr>
        <p:spPr>
          <a:xfrm>
            <a:off x="5475837" y="3767070"/>
            <a:ext cx="775625" cy="481423"/>
          </a:xfrm>
          <a:prstGeom prst="rect">
            <a:avLst/>
          </a:prstGeom>
          <a:noFill/>
          <a:ln w="31750">
            <a:solidFill>
              <a:srgbClr val="B366F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</a:rPr>
              <a:t>잡은 쪽으로 몸이 이동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4D0D859-1CB3-8C03-08DF-089958D5012D}"/>
              </a:ext>
            </a:extLst>
          </p:cNvPr>
          <p:cNvSpPr/>
          <p:nvPr/>
        </p:nvSpPr>
        <p:spPr>
          <a:xfrm>
            <a:off x="6506799" y="3767070"/>
            <a:ext cx="775625" cy="481423"/>
          </a:xfrm>
          <a:prstGeom prst="rect">
            <a:avLst/>
          </a:prstGeom>
          <a:noFill/>
          <a:ln w="31750">
            <a:solidFill>
              <a:srgbClr val="B366F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err="1">
                <a:latin typeface="페이퍼로지 5 Medium" pitchFamily="2" charset="-127"/>
                <a:ea typeface="페이퍼로지 5 Medium" pitchFamily="2" charset="-127"/>
              </a:rPr>
              <a:t>Wasd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</a:rPr>
              <a:t>의 조작이 변경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81D7A262-60D0-6E35-3A7A-E9FEFEEFC621}"/>
              </a:ext>
            </a:extLst>
          </p:cNvPr>
          <p:cNvSpPr/>
          <p:nvPr/>
        </p:nvSpPr>
        <p:spPr>
          <a:xfrm>
            <a:off x="7537761" y="3767070"/>
            <a:ext cx="775625" cy="481423"/>
          </a:xfrm>
          <a:prstGeom prst="rect">
            <a:avLst/>
          </a:prstGeom>
          <a:noFill/>
          <a:ln w="31750">
            <a:solidFill>
              <a:srgbClr val="B366F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</a:rPr>
              <a:t>경사도에 따른 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</a:rPr>
              <a:t>스태미너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</a:rPr>
              <a:t> 감소</a:t>
            </a:r>
          </a:p>
        </p:txBody>
      </p:sp>
      <p:sp>
        <p:nvSpPr>
          <p:cNvPr id="34" name="다이아몬드 33">
            <a:extLst>
              <a:ext uri="{FF2B5EF4-FFF2-40B4-BE49-F238E27FC236}">
                <a16:creationId xmlns:a16="http://schemas.microsoft.com/office/drawing/2014/main" id="{8982C2F4-DA50-4533-6727-73FA0DB2A595}"/>
              </a:ext>
            </a:extLst>
          </p:cNvPr>
          <p:cNvSpPr/>
          <p:nvPr/>
        </p:nvSpPr>
        <p:spPr>
          <a:xfrm>
            <a:off x="8622923" y="3767070"/>
            <a:ext cx="2229475" cy="481423"/>
          </a:xfrm>
          <a:prstGeom prst="diamond">
            <a:avLst/>
          </a:prstGeom>
          <a:noFill/>
          <a:ln w="31750">
            <a:solidFill>
              <a:srgbClr val="B366F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</a:rPr>
              <a:t>남은 스태미나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</a:rPr>
              <a:t>&gt; 0</a:t>
            </a:r>
            <a:endParaRPr lang="ko-KR" altLang="en-US" sz="1000" dirty="0"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1C760F8-A0A4-348F-E77F-99A58AFCEB8B}"/>
              </a:ext>
            </a:extLst>
          </p:cNvPr>
          <p:cNvSpPr/>
          <p:nvPr/>
        </p:nvSpPr>
        <p:spPr>
          <a:xfrm>
            <a:off x="9007950" y="4387236"/>
            <a:ext cx="1459419" cy="481423"/>
          </a:xfrm>
          <a:prstGeom prst="rect">
            <a:avLst/>
          </a:prstGeom>
          <a:noFill/>
          <a:ln w="31750">
            <a:solidFill>
              <a:srgbClr val="B366F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</a:rPr>
              <a:t>추락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</a:endParaRPr>
          </a:p>
          <a:p>
            <a:pPr algn="ctr"/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</a:rPr>
              <a:t>(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</a:rPr>
              <a:t>스태미나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</a:rPr>
              <a:t>Tick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</a:rPr>
              <a:t>당 회복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</a:rPr>
              <a:t>)</a:t>
            </a:r>
            <a:endParaRPr lang="ko-KR" altLang="en-US" sz="1000" dirty="0"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38" name="다이아몬드 37">
            <a:extLst>
              <a:ext uri="{FF2B5EF4-FFF2-40B4-BE49-F238E27FC236}">
                <a16:creationId xmlns:a16="http://schemas.microsoft.com/office/drawing/2014/main" id="{D1F25F07-8BD9-4433-5C07-0DB47F654A2B}"/>
              </a:ext>
            </a:extLst>
          </p:cNvPr>
          <p:cNvSpPr/>
          <p:nvPr/>
        </p:nvSpPr>
        <p:spPr>
          <a:xfrm>
            <a:off x="8652392" y="5198553"/>
            <a:ext cx="2191657" cy="481423"/>
          </a:xfrm>
          <a:prstGeom prst="diamond">
            <a:avLst/>
          </a:prstGeom>
          <a:noFill/>
          <a:ln w="31750">
            <a:solidFill>
              <a:srgbClr val="B366F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</a:rPr>
              <a:t>남은 스태미나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</a:rPr>
              <a:t>=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</a:rPr>
              <a:t>스태미나 최대량</a:t>
            </a:r>
          </a:p>
        </p:txBody>
      </p:sp>
      <p:cxnSp>
        <p:nvCxnSpPr>
          <p:cNvPr id="40" name="연결선: 꺾임 39">
            <a:extLst>
              <a:ext uri="{FF2B5EF4-FFF2-40B4-BE49-F238E27FC236}">
                <a16:creationId xmlns:a16="http://schemas.microsoft.com/office/drawing/2014/main" id="{92524572-37B3-3AFA-DD70-E87BAB063656}"/>
              </a:ext>
            </a:extLst>
          </p:cNvPr>
          <p:cNvCxnSpPr>
            <a:cxnSpLocks/>
            <a:stCxn id="38" idx="3"/>
          </p:cNvCxnSpPr>
          <p:nvPr/>
        </p:nvCxnSpPr>
        <p:spPr>
          <a:xfrm flipH="1" flipV="1">
            <a:off x="3670629" y="3120080"/>
            <a:ext cx="7173420" cy="2319185"/>
          </a:xfrm>
          <a:prstGeom prst="bentConnector3">
            <a:avLst>
              <a:gd name="adj1" fmla="val -3187"/>
            </a:avLst>
          </a:prstGeom>
          <a:ln>
            <a:solidFill>
              <a:srgbClr val="B366FD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연결선: 꺾임 40">
            <a:extLst>
              <a:ext uri="{FF2B5EF4-FFF2-40B4-BE49-F238E27FC236}">
                <a16:creationId xmlns:a16="http://schemas.microsoft.com/office/drawing/2014/main" id="{DDC9A7AD-DAE6-F177-851D-0B9AFE565BA7}"/>
              </a:ext>
            </a:extLst>
          </p:cNvPr>
          <p:cNvCxnSpPr>
            <a:cxnSpLocks/>
            <a:stCxn id="34" idx="0"/>
            <a:endCxn id="12" idx="3"/>
          </p:cNvCxnSpPr>
          <p:nvPr/>
        </p:nvCxnSpPr>
        <p:spPr>
          <a:xfrm rot="16200000" flipV="1">
            <a:off x="6480844" y="510252"/>
            <a:ext cx="464404" cy="6049231"/>
          </a:xfrm>
          <a:prstGeom prst="bentConnector2">
            <a:avLst/>
          </a:prstGeom>
          <a:ln>
            <a:solidFill>
              <a:srgbClr val="B366FD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2C957AAD-C245-B124-F6B2-999D3DEA68EC}"/>
              </a:ext>
            </a:extLst>
          </p:cNvPr>
          <p:cNvCxnSpPr>
            <a:stCxn id="10" idx="4"/>
            <a:endCxn id="15" idx="0"/>
          </p:cNvCxnSpPr>
          <p:nvPr/>
        </p:nvCxnSpPr>
        <p:spPr>
          <a:xfrm>
            <a:off x="3300618" y="2357000"/>
            <a:ext cx="0" cy="104056"/>
          </a:xfrm>
          <a:prstGeom prst="straightConnector1">
            <a:avLst/>
          </a:prstGeom>
          <a:ln>
            <a:solidFill>
              <a:srgbClr val="B366FD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C2300DCF-8139-2DF1-FFA9-823B054B1751}"/>
              </a:ext>
            </a:extLst>
          </p:cNvPr>
          <p:cNvCxnSpPr>
            <a:cxnSpLocks/>
            <a:stCxn id="15" idx="2"/>
            <a:endCxn id="12" idx="0"/>
          </p:cNvCxnSpPr>
          <p:nvPr/>
        </p:nvCxnSpPr>
        <p:spPr>
          <a:xfrm>
            <a:off x="3300618" y="2942479"/>
            <a:ext cx="0" cy="119475"/>
          </a:xfrm>
          <a:prstGeom prst="straightConnector1">
            <a:avLst/>
          </a:prstGeom>
          <a:ln>
            <a:solidFill>
              <a:srgbClr val="B366FD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3A66B838-DA52-033D-57AD-40C3424D9051}"/>
              </a:ext>
            </a:extLst>
          </p:cNvPr>
          <p:cNvCxnSpPr>
            <a:cxnSpLocks/>
            <a:stCxn id="12" idx="2"/>
            <a:endCxn id="19" idx="0"/>
          </p:cNvCxnSpPr>
          <p:nvPr/>
        </p:nvCxnSpPr>
        <p:spPr>
          <a:xfrm flipH="1">
            <a:off x="3300617" y="3543377"/>
            <a:ext cx="1" cy="223693"/>
          </a:xfrm>
          <a:prstGeom prst="straightConnector1">
            <a:avLst/>
          </a:prstGeom>
          <a:ln>
            <a:solidFill>
              <a:srgbClr val="B366FD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15D2CEE0-9B24-BDEE-23D7-708DF93CF0CB}"/>
              </a:ext>
            </a:extLst>
          </p:cNvPr>
          <p:cNvCxnSpPr>
            <a:cxnSpLocks/>
            <a:stCxn id="19" idx="3"/>
            <a:endCxn id="20" idx="1"/>
          </p:cNvCxnSpPr>
          <p:nvPr/>
        </p:nvCxnSpPr>
        <p:spPr>
          <a:xfrm>
            <a:off x="4166840" y="4007782"/>
            <a:ext cx="270713" cy="0"/>
          </a:xfrm>
          <a:prstGeom prst="straightConnector1">
            <a:avLst/>
          </a:prstGeom>
          <a:ln>
            <a:solidFill>
              <a:srgbClr val="B366FD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E9DCC258-861D-BC67-6DCA-854C6546F561}"/>
              </a:ext>
            </a:extLst>
          </p:cNvPr>
          <p:cNvCxnSpPr>
            <a:cxnSpLocks/>
            <a:stCxn id="20" idx="3"/>
            <a:endCxn id="31" idx="1"/>
          </p:cNvCxnSpPr>
          <p:nvPr/>
        </p:nvCxnSpPr>
        <p:spPr>
          <a:xfrm>
            <a:off x="5213178" y="4007782"/>
            <a:ext cx="262659" cy="0"/>
          </a:xfrm>
          <a:prstGeom prst="straightConnector1">
            <a:avLst/>
          </a:prstGeom>
          <a:ln>
            <a:solidFill>
              <a:srgbClr val="B366FD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F1D5F2A3-3D46-4218-02C6-74F2ED7EC375}"/>
              </a:ext>
            </a:extLst>
          </p:cNvPr>
          <p:cNvCxnSpPr>
            <a:cxnSpLocks/>
            <a:stCxn id="31" idx="3"/>
            <a:endCxn id="32" idx="1"/>
          </p:cNvCxnSpPr>
          <p:nvPr/>
        </p:nvCxnSpPr>
        <p:spPr>
          <a:xfrm>
            <a:off x="6251462" y="4007782"/>
            <a:ext cx="255337" cy="0"/>
          </a:xfrm>
          <a:prstGeom prst="straightConnector1">
            <a:avLst/>
          </a:prstGeom>
          <a:ln>
            <a:solidFill>
              <a:srgbClr val="B366FD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2878B9C8-33F5-2671-C2BC-47EF08BB341D}"/>
              </a:ext>
            </a:extLst>
          </p:cNvPr>
          <p:cNvCxnSpPr>
            <a:cxnSpLocks/>
            <a:stCxn id="32" idx="3"/>
            <a:endCxn id="33" idx="1"/>
          </p:cNvCxnSpPr>
          <p:nvPr/>
        </p:nvCxnSpPr>
        <p:spPr>
          <a:xfrm>
            <a:off x="7282424" y="4007782"/>
            <a:ext cx="255337" cy="0"/>
          </a:xfrm>
          <a:prstGeom prst="straightConnector1">
            <a:avLst/>
          </a:prstGeom>
          <a:ln>
            <a:solidFill>
              <a:srgbClr val="B366FD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AC747CDF-7094-E0E0-35A6-DF26A14C39F2}"/>
              </a:ext>
            </a:extLst>
          </p:cNvPr>
          <p:cNvCxnSpPr>
            <a:cxnSpLocks/>
            <a:stCxn id="33" idx="3"/>
            <a:endCxn id="34" idx="1"/>
          </p:cNvCxnSpPr>
          <p:nvPr/>
        </p:nvCxnSpPr>
        <p:spPr>
          <a:xfrm>
            <a:off x="8313386" y="4007782"/>
            <a:ext cx="309537" cy="0"/>
          </a:xfrm>
          <a:prstGeom prst="straightConnector1">
            <a:avLst/>
          </a:prstGeom>
          <a:ln>
            <a:solidFill>
              <a:srgbClr val="B366FD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9EDE67D0-57A1-8005-4DF6-0F13865C9A55}"/>
              </a:ext>
            </a:extLst>
          </p:cNvPr>
          <p:cNvCxnSpPr>
            <a:cxnSpLocks/>
            <a:stCxn id="34" idx="2"/>
            <a:endCxn id="36" idx="0"/>
          </p:cNvCxnSpPr>
          <p:nvPr/>
        </p:nvCxnSpPr>
        <p:spPr>
          <a:xfrm flipH="1">
            <a:off x="9737660" y="4248493"/>
            <a:ext cx="1" cy="138743"/>
          </a:xfrm>
          <a:prstGeom prst="straightConnector1">
            <a:avLst/>
          </a:prstGeom>
          <a:ln>
            <a:solidFill>
              <a:srgbClr val="B366FD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27975D5C-8E27-E33A-72BB-C8039BAD0BF4}"/>
              </a:ext>
            </a:extLst>
          </p:cNvPr>
          <p:cNvCxnSpPr>
            <a:cxnSpLocks/>
            <a:stCxn id="36" idx="2"/>
            <a:endCxn id="38" idx="0"/>
          </p:cNvCxnSpPr>
          <p:nvPr/>
        </p:nvCxnSpPr>
        <p:spPr>
          <a:xfrm>
            <a:off x="9737660" y="4868659"/>
            <a:ext cx="10561" cy="329894"/>
          </a:xfrm>
          <a:prstGeom prst="straightConnector1">
            <a:avLst/>
          </a:prstGeom>
          <a:ln>
            <a:solidFill>
              <a:srgbClr val="B366FD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596A0EA3-DFAE-EAC2-6665-9EF66F13B383}"/>
              </a:ext>
            </a:extLst>
          </p:cNvPr>
          <p:cNvCxnSpPr>
            <a:cxnSpLocks/>
            <a:stCxn id="80" idx="3"/>
            <a:endCxn id="36" idx="1"/>
          </p:cNvCxnSpPr>
          <p:nvPr/>
        </p:nvCxnSpPr>
        <p:spPr>
          <a:xfrm>
            <a:off x="5651301" y="4624992"/>
            <a:ext cx="3356649" cy="2956"/>
          </a:xfrm>
          <a:prstGeom prst="straightConnector1">
            <a:avLst/>
          </a:prstGeom>
          <a:ln>
            <a:solidFill>
              <a:srgbClr val="B366FD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32FEC660-0D18-54DE-7B0A-53FCD7A50E37}"/>
              </a:ext>
            </a:extLst>
          </p:cNvPr>
          <p:cNvCxnSpPr>
            <a:cxnSpLocks/>
            <a:stCxn id="20" idx="2"/>
            <a:endCxn id="80" idx="0"/>
          </p:cNvCxnSpPr>
          <p:nvPr/>
        </p:nvCxnSpPr>
        <p:spPr>
          <a:xfrm>
            <a:off x="4825366" y="4248493"/>
            <a:ext cx="0" cy="135787"/>
          </a:xfrm>
          <a:prstGeom prst="straightConnector1">
            <a:avLst/>
          </a:prstGeom>
          <a:ln>
            <a:solidFill>
              <a:srgbClr val="B366FD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0" name="다이아몬드 79">
            <a:extLst>
              <a:ext uri="{FF2B5EF4-FFF2-40B4-BE49-F238E27FC236}">
                <a16:creationId xmlns:a16="http://schemas.microsoft.com/office/drawing/2014/main" id="{FE4AA91F-01E5-A64F-9C05-3A63D73276E3}"/>
              </a:ext>
            </a:extLst>
          </p:cNvPr>
          <p:cNvSpPr/>
          <p:nvPr/>
        </p:nvSpPr>
        <p:spPr>
          <a:xfrm>
            <a:off x="3999430" y="4384280"/>
            <a:ext cx="1651871" cy="481423"/>
          </a:xfrm>
          <a:prstGeom prst="diamond">
            <a:avLst/>
          </a:prstGeom>
          <a:noFill/>
          <a:ln w="31750">
            <a:solidFill>
              <a:srgbClr val="B366F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</a:rPr>
              <a:t>손을 놓는다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</a:rPr>
              <a:t>.</a:t>
            </a:r>
            <a:endParaRPr lang="ko-KR" altLang="en-US" sz="1000" dirty="0">
              <a:latin typeface="페이퍼로지 5 Medium" pitchFamily="2" charset="-127"/>
              <a:ea typeface="페이퍼로지 5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96891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DAB9C9-A0E9-D053-E948-E07FB68179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래픽 12" descr="게임 컨트롤러 단색으로 채워진">
            <a:extLst>
              <a:ext uri="{FF2B5EF4-FFF2-40B4-BE49-F238E27FC236}">
                <a16:creationId xmlns:a16="http://schemas.microsoft.com/office/drawing/2014/main" id="{FE6CB7C5-E166-B588-10D6-CDC19B8416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942975" y="489793"/>
            <a:ext cx="247650" cy="24765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1A0F73F-28BC-CAE9-4A5E-86E135ADE99B}"/>
              </a:ext>
            </a:extLst>
          </p:cNvPr>
          <p:cNvSpPr txBox="1"/>
          <p:nvPr/>
        </p:nvSpPr>
        <p:spPr>
          <a:xfrm>
            <a:off x="1190625" y="475119"/>
            <a:ext cx="28472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>
                <a:solidFill>
                  <a:schemeClr val="bg2">
                    <a:lumMod val="75000"/>
                  </a:schemeClr>
                </a:solidFill>
                <a:latin typeface="LEMON MILK Medium" panose="00000600000000000000" pitchFamily="50" charset="0"/>
              </a:rPr>
              <a:t>TuKorea</a:t>
            </a:r>
            <a:r>
              <a:rPr lang="en-US" altLang="ko-KR" sz="1200" dirty="0">
                <a:solidFill>
                  <a:schemeClr val="bg2">
                    <a:lumMod val="75000"/>
                  </a:schemeClr>
                </a:solidFill>
                <a:latin typeface="LEMON MILK Medium" panose="00000600000000000000" pitchFamily="50" charset="0"/>
              </a:rPr>
              <a:t> Graduation Project</a:t>
            </a:r>
            <a:endParaRPr lang="ko-KR" altLang="en-US" sz="1200" dirty="0">
              <a:solidFill>
                <a:schemeClr val="bg2">
                  <a:lumMod val="75000"/>
                </a:schemeClr>
              </a:solidFill>
              <a:latin typeface="LEMON MILK Medium" panose="00000600000000000000" pitchFamily="50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8102DC8-6637-79A8-6DA6-61AA3D7BD616}"/>
              </a:ext>
            </a:extLst>
          </p:cNvPr>
          <p:cNvSpPr/>
          <p:nvPr/>
        </p:nvSpPr>
        <p:spPr>
          <a:xfrm>
            <a:off x="942975" y="1057274"/>
            <a:ext cx="85725" cy="1260000"/>
          </a:xfrm>
          <a:prstGeom prst="rect">
            <a:avLst/>
          </a:prstGeom>
          <a:solidFill>
            <a:srgbClr val="B366FD"/>
          </a:solidFill>
          <a:ln>
            <a:noFill/>
          </a:ln>
          <a:effectLst>
            <a:outerShdw blurRad="127000" sx="104000" sy="104000" algn="ctr" rotWithShape="0">
              <a:srgbClr val="B366FD">
                <a:alpha val="7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A7A7C6D6-AF0E-754C-543E-1154E3B9954D}"/>
              </a:ext>
            </a:extLst>
          </p:cNvPr>
          <p:cNvGrpSpPr/>
          <p:nvPr/>
        </p:nvGrpSpPr>
        <p:grpSpPr>
          <a:xfrm>
            <a:off x="9433767" y="2716196"/>
            <a:ext cx="5212119" cy="6652329"/>
            <a:chOff x="9433767" y="2716196"/>
            <a:chExt cx="5212119" cy="6652329"/>
          </a:xfrm>
        </p:grpSpPr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37E52663-183A-B0F3-0431-48AF48C58223}"/>
                </a:ext>
              </a:extLst>
            </p:cNvPr>
            <p:cNvGrpSpPr/>
            <p:nvPr/>
          </p:nvGrpSpPr>
          <p:grpSpPr>
            <a:xfrm rot="2685813">
              <a:off x="9433767" y="4412120"/>
              <a:ext cx="3120551" cy="4956405"/>
              <a:chOff x="11249025" y="3429000"/>
              <a:chExt cx="2371725" cy="4216242"/>
            </a:xfrm>
          </p:grpSpPr>
          <p:sp>
            <p:nvSpPr>
              <p:cNvPr id="22" name="원호 21">
                <a:extLst>
                  <a:ext uri="{FF2B5EF4-FFF2-40B4-BE49-F238E27FC236}">
                    <a16:creationId xmlns:a16="http://schemas.microsoft.com/office/drawing/2014/main" id="{1A5058DF-4D9E-F143-2978-943160FF9A3B}"/>
                  </a:ext>
                </a:extLst>
              </p:cNvPr>
              <p:cNvSpPr/>
              <p:nvPr/>
            </p:nvSpPr>
            <p:spPr>
              <a:xfrm flipH="1">
                <a:off x="11249025" y="3429000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원호 22">
                <a:extLst>
                  <a:ext uri="{FF2B5EF4-FFF2-40B4-BE49-F238E27FC236}">
                    <a16:creationId xmlns:a16="http://schemas.microsoft.com/office/drawing/2014/main" id="{990E4C0E-E9C8-7978-9B43-8D33D059BEE3}"/>
                  </a:ext>
                </a:extLst>
              </p:cNvPr>
              <p:cNvSpPr/>
              <p:nvPr/>
            </p:nvSpPr>
            <p:spPr>
              <a:xfrm flipH="1">
                <a:off x="11363325" y="3514904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원호 23">
                <a:extLst>
                  <a:ext uri="{FF2B5EF4-FFF2-40B4-BE49-F238E27FC236}">
                    <a16:creationId xmlns:a16="http://schemas.microsoft.com/office/drawing/2014/main" id="{E88E4BBC-8BD3-18BE-1AC0-26F33A9B5005}"/>
                  </a:ext>
                </a:extLst>
              </p:cNvPr>
              <p:cNvSpPr/>
              <p:nvPr/>
            </p:nvSpPr>
            <p:spPr>
              <a:xfrm flipH="1">
                <a:off x="11477625" y="3600808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F2F9164F-37AB-7F5D-B6BA-2F4362D8B78B}"/>
                </a:ext>
              </a:extLst>
            </p:cNvPr>
            <p:cNvGrpSpPr/>
            <p:nvPr/>
          </p:nvGrpSpPr>
          <p:grpSpPr>
            <a:xfrm rot="20521184">
              <a:off x="11425641" y="2716196"/>
              <a:ext cx="3220245" cy="5316662"/>
              <a:chOff x="11477625" y="580310"/>
              <a:chExt cx="2371725" cy="4216242"/>
            </a:xfrm>
          </p:grpSpPr>
          <p:sp>
            <p:nvSpPr>
              <p:cNvPr id="25" name="원호 24">
                <a:extLst>
                  <a:ext uri="{FF2B5EF4-FFF2-40B4-BE49-F238E27FC236}">
                    <a16:creationId xmlns:a16="http://schemas.microsoft.com/office/drawing/2014/main" id="{687EEA76-02DE-9367-AB04-2F4EC668439A}"/>
                  </a:ext>
                </a:extLst>
              </p:cNvPr>
              <p:cNvSpPr/>
              <p:nvPr/>
            </p:nvSpPr>
            <p:spPr>
              <a:xfrm rot="746693" flipH="1">
                <a:off x="11477625" y="580310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원호 25">
                <a:extLst>
                  <a:ext uri="{FF2B5EF4-FFF2-40B4-BE49-F238E27FC236}">
                    <a16:creationId xmlns:a16="http://schemas.microsoft.com/office/drawing/2014/main" id="{21C4DD82-39FA-104F-09F6-917BF792DA4C}"/>
                  </a:ext>
                </a:extLst>
              </p:cNvPr>
              <p:cNvSpPr/>
              <p:nvPr/>
            </p:nvSpPr>
            <p:spPr>
              <a:xfrm rot="746693" flipH="1">
                <a:off x="11591925" y="666214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원호 26">
                <a:extLst>
                  <a:ext uri="{FF2B5EF4-FFF2-40B4-BE49-F238E27FC236}">
                    <a16:creationId xmlns:a16="http://schemas.microsoft.com/office/drawing/2014/main" id="{381326CC-7DDD-0CE7-7C3E-D47BE011DE77}"/>
                  </a:ext>
                </a:extLst>
              </p:cNvPr>
              <p:cNvSpPr/>
              <p:nvPr/>
            </p:nvSpPr>
            <p:spPr>
              <a:xfrm rot="746693" flipH="1">
                <a:off x="11706225" y="752118"/>
                <a:ext cx="2143125" cy="4044434"/>
              </a:xfrm>
              <a:prstGeom prst="arc">
                <a:avLst>
                  <a:gd name="adj1" fmla="val 16200000"/>
                  <a:gd name="adj2" fmla="val 3661940"/>
                </a:avLst>
              </a:prstGeom>
              <a:ln>
                <a:solidFill>
                  <a:srgbClr val="B366FD">
                    <a:alpha val="5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9171915-D815-BE87-E37E-2C0189439B8D}"/>
              </a:ext>
            </a:extLst>
          </p:cNvPr>
          <p:cNvSpPr txBox="1"/>
          <p:nvPr/>
        </p:nvSpPr>
        <p:spPr>
          <a:xfrm>
            <a:off x="1157412" y="1025555"/>
            <a:ext cx="300915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  <a:latin typeface="페이퍼로지 8 ExtraBold" pitchFamily="2" charset="-127"/>
                <a:ea typeface="페이퍼로지 8 ExtraBold" pitchFamily="2" charset="-127"/>
              </a:rPr>
              <a:t>게임 소개</a:t>
            </a:r>
            <a:endParaRPr lang="en-US" altLang="ko-KR" sz="4000" dirty="0">
              <a:solidFill>
                <a:schemeClr val="bg1"/>
              </a:solidFill>
              <a:latin typeface="페이퍼로지 8 ExtraBold" pitchFamily="2" charset="-127"/>
              <a:ea typeface="페이퍼로지 8 ExtraBold" pitchFamily="2" charset="-127"/>
            </a:endParaRPr>
          </a:p>
          <a:p>
            <a:r>
              <a:rPr lang="ko-KR" altLang="en-US" sz="4000" dirty="0">
                <a:solidFill>
                  <a:schemeClr val="bg1"/>
                </a:solidFill>
                <a:latin typeface="페이퍼로지 8 ExtraBold" pitchFamily="2" charset="-127"/>
                <a:ea typeface="페이퍼로지 8 ExtraBold" pitchFamily="2" charset="-127"/>
              </a:rPr>
              <a:t>파라미터 소개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309D26-9A4A-BE74-F35A-C6298CBA56E0}"/>
              </a:ext>
            </a:extLst>
          </p:cNvPr>
          <p:cNvSpPr txBox="1"/>
          <p:nvPr/>
        </p:nvSpPr>
        <p:spPr>
          <a:xfrm>
            <a:off x="1085282" y="2953206"/>
            <a:ext cx="95814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Stamina</a:t>
            </a:r>
            <a:r>
              <a:rPr lang="ko-KR" altLang="en-US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: </a:t>
            </a:r>
            <a:r>
              <a:rPr lang="ko-KR" altLang="en-US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암벽을 </a:t>
            </a:r>
            <a:r>
              <a:rPr lang="ko-KR" altLang="en-US" dirty="0" err="1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잡았을때</a:t>
            </a:r>
            <a:r>
              <a:rPr lang="ko-KR" altLang="en-US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 자동으로 소모되는 게이지</a:t>
            </a:r>
            <a:r>
              <a:rPr lang="en-US" altLang="ko-KR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모두 소모되면 암벽을 잡을 수 없는 상태가 되어 </a:t>
            </a:r>
            <a:endParaRPr lang="en-US" altLang="ko-KR" dirty="0">
              <a:solidFill>
                <a:schemeClr val="bg1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추락한다</a:t>
            </a:r>
            <a:r>
              <a:rPr lang="en-US" altLang="ko-KR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. </a:t>
            </a:r>
            <a:r>
              <a:rPr lang="ko-KR" altLang="en-US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암벽을 잡지 않은 상태일때 자동으로 회복된다</a:t>
            </a:r>
            <a:r>
              <a:rPr lang="en-US" altLang="ko-KR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.</a:t>
            </a:r>
            <a:endParaRPr lang="ko-KR" altLang="en-US" dirty="0">
              <a:solidFill>
                <a:schemeClr val="bg1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8FAA67-C20E-1BB5-D823-F7DD292208F9}"/>
              </a:ext>
            </a:extLst>
          </p:cNvPr>
          <p:cNvSpPr txBox="1"/>
          <p:nvPr/>
        </p:nvSpPr>
        <p:spPr>
          <a:xfrm>
            <a:off x="1085282" y="3740905"/>
            <a:ext cx="96968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Insanity</a:t>
            </a:r>
            <a:r>
              <a:rPr lang="ko-KR" altLang="en-US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: </a:t>
            </a:r>
            <a:r>
              <a:rPr lang="ko-KR" altLang="en-US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몬스터를 조우하거나</a:t>
            </a:r>
            <a:r>
              <a:rPr lang="en-US" altLang="ko-KR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시간이 지나면 조금씩 상승하는 게이지</a:t>
            </a:r>
            <a:r>
              <a:rPr lang="en-US" altLang="ko-KR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일정 수치를 넘기면</a:t>
            </a:r>
            <a:r>
              <a:rPr lang="en-US" altLang="ko-KR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시야효과가</a:t>
            </a:r>
            <a:endParaRPr lang="en-US" altLang="ko-KR" dirty="0">
              <a:solidFill>
                <a:schemeClr val="bg1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추가되고</a:t>
            </a:r>
            <a:r>
              <a:rPr lang="en-US" altLang="ko-KR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스태미나의 총량이 줄어들거나</a:t>
            </a:r>
            <a:r>
              <a:rPr lang="en-US" altLang="ko-KR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몬스터의 조우 확률이 올라간다</a:t>
            </a:r>
            <a:r>
              <a:rPr lang="en-US" altLang="ko-KR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035653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947</TotalTime>
  <Words>765</Words>
  <Application>Microsoft Office PowerPoint</Application>
  <PresentationFormat>와이드스크린</PresentationFormat>
  <Paragraphs>182</Paragraphs>
  <Slides>15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5" baseType="lpstr">
      <vt:lpstr>LEMON MILK Medium</vt:lpstr>
      <vt:lpstr>페이퍼로지 5 Medium</vt:lpstr>
      <vt:lpstr>LEMON MILK Bold</vt:lpstr>
      <vt:lpstr>Arial</vt:lpstr>
      <vt:lpstr>페이퍼로지 3 Light</vt:lpstr>
      <vt:lpstr>페이퍼로지 8 ExtraBold</vt:lpstr>
      <vt:lpstr>LEMON MILK Light</vt:lpstr>
      <vt:lpstr>맑은 고딕</vt:lpstr>
      <vt:lpstr>Adam 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경진 최</dc:creator>
  <cp:lastModifiedBy>경진 최</cp:lastModifiedBy>
  <cp:revision>3</cp:revision>
  <dcterms:created xsi:type="dcterms:W3CDTF">2025-12-20T10:50:56Z</dcterms:created>
  <dcterms:modified xsi:type="dcterms:W3CDTF">2025-12-21T13:04:11Z</dcterms:modified>
</cp:coreProperties>
</file>